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63" r:id="rId5"/>
    <p:sldId id="264" r:id="rId6"/>
    <p:sldId id="265" r:id="rId7"/>
    <p:sldId id="267" r:id="rId8"/>
    <p:sldId id="266" r:id="rId9"/>
    <p:sldId id="268" r:id="rId10"/>
    <p:sldId id="269" r:id="rId11"/>
    <p:sldId id="25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2FC846-144B-47DB-B806-28A58B787708}" v="39" dt="2021-11-01T10:31:48.2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18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45632" y="4843493"/>
            <a:ext cx="8330824" cy="1189443"/>
          </a:xfrm>
        </p:spPr>
        <p:txBody>
          <a:bodyPr anchor="ctr" anchorCtr="0">
            <a:normAutofit/>
          </a:bodyPr>
          <a:lstStyle>
            <a:lvl1pPr>
              <a:defRPr sz="3400"/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45632" y="6348571"/>
            <a:ext cx="5810544" cy="392973"/>
          </a:xfrm>
        </p:spPr>
        <p:txBody>
          <a:bodyPr>
            <a:norm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17915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spcBef>
                <a:spcPts val="500"/>
              </a:spcBef>
              <a:defRPr/>
            </a:lvl2pPr>
            <a:lvl3pPr>
              <a:spcBef>
                <a:spcPts val="500"/>
              </a:spcBef>
              <a:defRPr/>
            </a:lvl3pPr>
            <a:lvl4pPr>
              <a:spcBef>
                <a:spcPts val="500"/>
              </a:spcBef>
              <a:defRPr/>
            </a:lvl4pPr>
            <a:lvl5pPr>
              <a:spcBef>
                <a:spcPts val="5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226271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1760" y="4827592"/>
            <a:ext cx="5566384" cy="1470025"/>
          </a:xfrm>
        </p:spPr>
        <p:txBody>
          <a:bodyPr anchor="ctr" anchorCtr="0">
            <a:normAutofit/>
          </a:bodyPr>
          <a:lstStyle>
            <a:lvl1pPr algn="l">
              <a:defRPr sz="2800" b="1">
                <a:solidFill>
                  <a:srgbClr val="00683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976836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3568" y="2564904"/>
            <a:ext cx="3816000" cy="3936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563200"/>
            <a:ext cx="3816000" cy="3936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283535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0104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Work\MZK\2017\ppt 2\PPT-osnova-4p3-nov-www-2.png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38"/>
          <a:stretch/>
        </p:blipFill>
        <p:spPr bwMode="auto">
          <a:xfrm>
            <a:off x="0" y="0"/>
            <a:ext cx="9144000" cy="144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3568" y="1478003"/>
            <a:ext cx="7776864" cy="9974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2564903"/>
            <a:ext cx="7776000" cy="3936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106433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2" r:id="rId4"/>
    <p:sldLayoutId id="2147483655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rgbClr val="006838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52000" indent="-252000" algn="l" defTabSz="914400" rtl="0" eaLnBrk="1" latinLnBrk="0" hangingPunct="1">
        <a:spcBef>
          <a:spcPts val="500"/>
        </a:spcBef>
        <a:buClr>
          <a:srgbClr val="006838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04000" indent="-252000" algn="l" defTabSz="914400" rtl="0" eaLnBrk="1" latinLnBrk="0" hangingPunct="1">
        <a:spcBef>
          <a:spcPts val="500"/>
        </a:spcBef>
        <a:buClr>
          <a:srgbClr val="006838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56000" indent="-252000" algn="l" defTabSz="914400" rtl="0" eaLnBrk="1" latinLnBrk="0" hangingPunct="1">
        <a:spcBef>
          <a:spcPts val="500"/>
        </a:spcBef>
        <a:buClr>
          <a:srgbClr val="006838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gwfvYuKX_g" TargetMode="External"/><Relationship Id="rId2" Type="http://schemas.openxmlformats.org/officeDocument/2006/relationships/hyperlink" Target="https://www.youtube.com/watch?v=-g7DNKxUJP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yYdhr9-yctw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asasuperhrana.si/clanek/kako-veste-da-je-meso-kakovostno-po-znaku-v-obliki-zeleno-rjavega-smeska/" TargetMode="External"/><Relationship Id="rId3" Type="http://schemas.openxmlformats.org/officeDocument/2006/relationships/hyperlink" Target="https://www.nasasuperhrana.si/clanek/ales-cad-osnova-nase-kulinaricne-tradicije-je-kakovostno-meso-slovenskega-porekla/" TargetMode="External"/><Relationship Id="rId7" Type="http://schemas.openxmlformats.org/officeDocument/2006/relationships/hyperlink" Target="https://www.nasasuperhrana.si/clanek/znak-v-obliki-smeska-zagotavlja-meso-slovenskega-porekla/" TargetMode="External"/><Relationship Id="rId2" Type="http://schemas.openxmlformats.org/officeDocument/2006/relationships/hyperlink" Target="https://www.nasasuperhrana.si/clanek/pri-narocilu-hrane-izrazite-zeljo-po-kakovostnem-mesu-lokalnega-porekl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asasuperhrana.si/clanek/peter-peternel-kakovostna-lokalna-hrana-je-nasa-najvecja-dobrina/" TargetMode="External"/><Relationship Id="rId5" Type="http://schemas.openxmlformats.org/officeDocument/2006/relationships/hyperlink" Target="https://www.nasasuperhrana.si/clanek/mitja-vodnjov-za-dobro-salamo-je-potrebno-kakovostno-meso/" TargetMode="External"/><Relationship Id="rId4" Type="http://schemas.openxmlformats.org/officeDocument/2006/relationships/hyperlink" Target="https://www.nasasuperhrana.si/clanek/mag-peter-polanic-epidemija-je-spodbudila-uzivanje-lokalnih-mesnih-izdelkov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n37_xfer3g&amp;t=8s" TargetMode="External"/><Relationship Id="rId2" Type="http://schemas.openxmlformats.org/officeDocument/2006/relationships/hyperlink" Target="https://www.youtube.com/watch?v=neC27oKL_U4&amp;t=8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4Gdpd0oEnls&amp;t=9s" TargetMode="External"/><Relationship Id="rId4" Type="http://schemas.openxmlformats.org/officeDocument/2006/relationships/hyperlink" Target="https://www.youtube.com/watch?v=pcZBTQ6231A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sz="2800" smtClean="0">
                <a:solidFill>
                  <a:srgbClr val="FF0000"/>
                </a:solidFill>
              </a:rPr>
              <a:t>Priloga 1b: </a:t>
            </a:r>
            <a:r>
              <a:rPr lang="sl-SI" sz="2400" dirty="0"/>
              <a:t>KREATIVE</a:t>
            </a:r>
            <a:br>
              <a:rPr lang="sl-SI" sz="2400" dirty="0"/>
            </a:br>
            <a:r>
              <a:rPr lang="sl-SI" sz="2400" dirty="0"/>
              <a:t>Spisek komunikacijskih orodij, vsebina in formati</a:t>
            </a:r>
            <a:br>
              <a:rPr lang="sl-SI" sz="2400" dirty="0"/>
            </a:br>
            <a:endParaRPr lang="sl-SI" sz="24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45632" y="5949281"/>
            <a:ext cx="5810544" cy="792264"/>
          </a:xfrm>
        </p:spPr>
        <p:txBody>
          <a:bodyPr>
            <a:normAutofit fontScale="92500"/>
          </a:bodyPr>
          <a:lstStyle/>
          <a:p>
            <a:r>
              <a:rPr lang="sl-SI" dirty="0"/>
              <a:t>Za potrebe medijskega </a:t>
            </a:r>
            <a:r>
              <a:rPr lang="sl-SI" dirty="0" smtClean="0"/>
              <a:t>natečaja: </a:t>
            </a:r>
            <a:r>
              <a:rPr lang="sl-SI" b="1" dirty="0"/>
              <a:t>»ZAKUPA OGLASNEGA PROSTORA </a:t>
            </a:r>
            <a:endParaRPr lang="sl-SI" dirty="0"/>
          </a:p>
          <a:p>
            <a:r>
              <a:rPr lang="sl-SI" b="1" dirty="0"/>
              <a:t>ZA PROMOCIJO </a:t>
            </a:r>
            <a:r>
              <a:rPr lang="sl-SI" b="1" dirty="0" smtClean="0"/>
              <a:t>LOKALNIH </a:t>
            </a:r>
            <a:r>
              <a:rPr lang="sl-SI" b="1" dirty="0"/>
              <a:t>KMETIJSKIH IN ŽIVILSKIH PROIZVODOV</a:t>
            </a:r>
            <a:endParaRPr lang="sl-SI" dirty="0"/>
          </a:p>
          <a:p>
            <a:r>
              <a:rPr lang="sl-SI" b="1" dirty="0"/>
              <a:t> IZ SEKTORJA MESA ZA POMLAD 2022«</a:t>
            </a:r>
            <a:endParaRPr lang="sl-SI" dirty="0"/>
          </a:p>
          <a:p>
            <a:endParaRPr lang="sl-SI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28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meso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A63081-3BB0-4E0B-A161-326BA8327E0D}"/>
              </a:ext>
            </a:extLst>
          </p:cNvPr>
          <p:cNvSpPr txBox="1"/>
          <p:nvPr/>
        </p:nvSpPr>
        <p:spPr>
          <a:xfrm>
            <a:off x="612849" y="1859923"/>
            <a:ext cx="7775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200" dirty="0"/>
              <a:t>Določene vsebine v tem sklopu so splošne, določene pa namenjene promociji izbrane kakovosti govejega in izbrani kakovosti perutninskega mesa. Kadar gre za slednje, je to v tabeli označeno.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AF5F235-48B9-4707-88DF-C379DD2BC2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917011"/>
              </p:ext>
            </p:extLst>
          </p:nvPr>
        </p:nvGraphicFramePr>
        <p:xfrm>
          <a:off x="755576" y="2411831"/>
          <a:ext cx="7272807" cy="3897495"/>
        </p:xfrm>
        <a:graphic>
          <a:graphicData uri="http://schemas.openxmlformats.org/drawingml/2006/table">
            <a:tbl>
              <a:tblPr/>
              <a:tblGrid>
                <a:gridCol w="720080">
                  <a:extLst>
                    <a:ext uri="{9D8B030D-6E8A-4147-A177-3AD203B41FA5}">
                      <a16:colId xmlns:a16="http://schemas.microsoft.com/office/drawing/2014/main" val="249922355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50255526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727744048"/>
                    </a:ext>
                  </a:extLst>
                </a:gridCol>
                <a:gridCol w="2047558">
                  <a:extLst>
                    <a:ext uri="{9D8B030D-6E8A-4147-A177-3AD203B41FA5}">
                      <a16:colId xmlns:a16="http://schemas.microsoft.com/office/drawing/2014/main" val="2061508303"/>
                    </a:ext>
                  </a:extLst>
                </a:gridCol>
                <a:gridCol w="914735">
                  <a:extLst>
                    <a:ext uri="{9D8B030D-6E8A-4147-A177-3AD203B41FA5}">
                      <a16:colId xmlns:a16="http://schemas.microsoft.com/office/drawing/2014/main" val="1139212831"/>
                    </a:ext>
                  </a:extLst>
                </a:gridCol>
                <a:gridCol w="494090">
                  <a:extLst>
                    <a:ext uri="{9D8B030D-6E8A-4147-A177-3AD203B41FA5}">
                      <a16:colId xmlns:a16="http://schemas.microsoft.com/office/drawing/2014/main" val="1405482513"/>
                    </a:ext>
                  </a:extLst>
                </a:gridCol>
              </a:tblGrid>
              <a:tr h="187018"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goveje/perutnina: G /P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209207"/>
                  </a:ext>
                </a:extLst>
              </a:tr>
              <a:tr h="134923">
                <a:tc rowSpan="25">
                  <a:txBody>
                    <a:bodyPr/>
                    <a:lstStyle/>
                    <a:p>
                      <a:pPr algn="ctr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3"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spletni bannerji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300x250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 IK + delovna mesta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618681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728x90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 IK + delovna mesta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813132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160x600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IK rojeno + rejeno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485527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160x600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 IK + rojeno + rejeno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5801455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300x250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IK rojeno + rejeno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3082197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300x250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 IK + rojeno + rejeno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6041918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728x90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IK rojeno + rejeno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155962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728x90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 IK rojeno + rejeno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073016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970x250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654801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 x600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IK + pridelana in predelana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419763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 x600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 IK najboljša izbira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744254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300x250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IK + pridelana in predelana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272885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300x250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 IK najboljša izbira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838874"/>
                  </a:ext>
                </a:extLst>
              </a:tr>
              <a:tr h="20238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320x50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golaž IK + kje je pridelana in predelana govedina IK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035261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728x90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 IK najboljša izbira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744776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970x250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IK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362905"/>
                  </a:ext>
                </a:extLst>
              </a:tr>
              <a:tr h="173276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 x600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Govedina: goveji stake - kako se prepričati o izvoru mesa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8777505"/>
                  </a:ext>
                </a:extLst>
              </a:tr>
              <a:tr h="173276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300x250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Govedina: goveji stake - kako se prepričati o izvoru mesa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487104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320x50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IK - znak odličnosti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627526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970x250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IK - znak odličnosti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088201"/>
                  </a:ext>
                </a:extLst>
              </a:tr>
              <a:tr h="173276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728x90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Govedina: goveji stake - kako se prepričati o izvoru mesa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3183076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300x600 (narejeni na novo)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vsebino določimo naknadno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060505"/>
                  </a:ext>
                </a:extLst>
              </a:tr>
              <a:tr h="13492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120X600 (narejeni na novo)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vsebino določimo naknadno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6012328"/>
                  </a:ext>
                </a:extLst>
              </a:tr>
              <a:tr h="174276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FB in IG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 x 1080, 1080 x 1920 (story), carousel (narejeni na novo)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vsebino določimo naknadno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674437"/>
                  </a:ext>
                </a:extLst>
              </a:tr>
              <a:tr h="250451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spletni advertoriali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enaki kot tiskani advertoriali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796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5705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/>
              <a:t>Hvala za pozornost!</a:t>
            </a:r>
          </a:p>
        </p:txBody>
      </p:sp>
    </p:spTree>
    <p:extLst>
      <p:ext uri="{BB962C8B-B14F-4D97-AF65-F5344CB8AC3E}">
        <p14:creationId xmlns:p14="http://schemas.microsoft.com/office/powerpoint/2010/main" val="3211854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Splošna promocija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E322171-6B5B-43F3-845B-564317770E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565998"/>
              </p:ext>
            </p:extLst>
          </p:nvPr>
        </p:nvGraphicFramePr>
        <p:xfrm>
          <a:off x="638494" y="2507996"/>
          <a:ext cx="7775576" cy="3285838"/>
        </p:xfrm>
        <a:graphic>
          <a:graphicData uri="http://schemas.openxmlformats.org/drawingml/2006/table">
            <a:tbl>
              <a:tblPr/>
              <a:tblGrid>
                <a:gridCol w="791444">
                  <a:extLst>
                    <a:ext uri="{9D8B030D-6E8A-4147-A177-3AD203B41FA5}">
                      <a16:colId xmlns:a16="http://schemas.microsoft.com/office/drawing/2014/main" val="1192779315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168069999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947577279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596879594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63457440"/>
                    </a:ext>
                  </a:extLst>
                </a:gridCol>
                <a:gridCol w="719436">
                  <a:extLst>
                    <a:ext uri="{9D8B030D-6E8A-4147-A177-3AD203B41FA5}">
                      <a16:colId xmlns:a16="http://schemas.microsoft.com/office/drawing/2014/main" val="2442955366"/>
                    </a:ext>
                  </a:extLst>
                </a:gridCol>
              </a:tblGrid>
              <a:tr h="380658"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goveje/perutnina: G /P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2608211"/>
                  </a:ext>
                </a:extLst>
              </a:tr>
              <a:tr h="182716"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x TV spot-splošna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Splošna_Korist mesa za telo,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5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https://www.youtube.com/watch?v=-g7DNKxUJPE</a:t>
                      </a:r>
                      <a:endParaRPr lang="sl-SI" sz="5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9450"/>
                  </a:ext>
                </a:extLst>
              </a:tr>
              <a:tr h="21925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Splošna_Družbena dobrobit uživanja slovenskega mesa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5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https://www.youtube.com/watch?v=zgwfvYuKX_g</a:t>
                      </a:r>
                      <a:endParaRPr lang="sl-SI" sz="5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2580164"/>
                  </a:ext>
                </a:extLst>
              </a:tr>
              <a:tr h="182716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Splošna_ Sledljivost in kontrole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5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https://www.youtube.com/watch?v=yYdhr9-yctw</a:t>
                      </a:r>
                      <a:endParaRPr lang="sl-SI" sz="5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414244"/>
                  </a:ext>
                </a:extLst>
              </a:tr>
              <a:tr h="304526"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TISK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Tiskani oglasi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Različne dimenzije 2/1, 1/1, 1/2 ter manjši formati (agencija lahko tudi predlaga manjše dolžine)- trenutno narejeni: 190x127, 200x133, 205x131, 119x185, 197x130, 200x130, 215x145, 221x245, 265x195, 276x200, 278x195, 278x200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Piščanec: Komu pa bomo zaupali, če ne sebi?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Primer 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985315"/>
                  </a:ext>
                </a:extLst>
              </a:tr>
              <a:tr h="304526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Krava: Kar je dobro, je dobro za vse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8811072"/>
                  </a:ext>
                </a:extLst>
              </a:tr>
              <a:tr h="304526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Govedina+ piščanec: Naj vam ne bo vseeno, od kod pride vaše kosilo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0037319"/>
                  </a:ext>
                </a:extLst>
              </a:tr>
              <a:tr h="152263">
                <a:tc rowSpan="4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4x Radijski spot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Kmet: skrbna pridelava in predelava mesa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335146"/>
                  </a:ext>
                </a:extLst>
              </a:tr>
              <a:tr h="243621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Predelovalec: Za uravnoteženo prehrano jejmo tudi meso_lokalno meso ne zgublja svežine in kakovosti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0350400"/>
                  </a:ext>
                </a:extLst>
              </a:tr>
              <a:tr h="243621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Predelovalec: Uživajmo lokalno meso-kratke transport in svežina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2566409"/>
                  </a:ext>
                </a:extLst>
              </a:tr>
              <a:tr h="243621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Potrošnik: Izbiram lokalno piščančje meso-podpiram kmete in predelavo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882880"/>
                  </a:ext>
                </a:extLst>
              </a:tr>
              <a:tr h="152263"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Bannerji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320x50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Govedina+ piščanec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865457"/>
                  </a:ext>
                </a:extLst>
              </a:tr>
              <a:tr h="15226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Bannerji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970x250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Govedina+ piščanec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737463"/>
                  </a:ext>
                </a:extLst>
              </a:tr>
              <a:tr h="21925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1x kratki YT oglas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prednosti lokalnega mesa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15361"/>
                  </a:ext>
                </a:extLst>
              </a:tr>
            </a:tbl>
          </a:graphicData>
        </a:graphic>
      </p:graphicFrame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990136-AE21-4535-B80E-FF62B4F07A47}"/>
              </a:ext>
            </a:extLst>
          </p:cNvPr>
          <p:cNvSpPr txBox="1"/>
          <p:nvPr/>
        </p:nvSpPr>
        <p:spPr>
          <a:xfrm>
            <a:off x="612849" y="1859923"/>
            <a:ext cx="7775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200" dirty="0"/>
              <a:t>Določene vsebine v tem sklopu so splošne, določene pa namenjene splošni promociji govejega in splošni promociji perutninskega mesa. Kadar gre za slednje, je to v tabeli označeno z G ali P.</a:t>
            </a:r>
          </a:p>
        </p:txBody>
      </p:sp>
    </p:spTree>
    <p:extLst>
      <p:ext uri="{BB962C8B-B14F-4D97-AF65-F5344CB8AC3E}">
        <p14:creationId xmlns:p14="http://schemas.microsoft.com/office/powerpoint/2010/main" val="3959127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Splošna promocija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990136-AE21-4535-B80E-FF62B4F07A47}"/>
              </a:ext>
            </a:extLst>
          </p:cNvPr>
          <p:cNvSpPr txBox="1"/>
          <p:nvPr/>
        </p:nvSpPr>
        <p:spPr>
          <a:xfrm>
            <a:off x="684212" y="1851045"/>
            <a:ext cx="77755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l-SI" sz="1200" dirty="0">
                <a:solidFill>
                  <a:prstClr val="black"/>
                </a:solidFill>
                <a:latin typeface="Arial"/>
              </a:rPr>
              <a:t>Primer 1: TISK</a:t>
            </a:r>
            <a:endParaRPr kumimoji="0" lang="sl-SI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C14FD79-0099-4AA4-92BA-C7B62670A2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2276872"/>
            <a:ext cx="5766930" cy="393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74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meso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990136-AE21-4535-B80E-FF62B4F07A47}"/>
              </a:ext>
            </a:extLst>
          </p:cNvPr>
          <p:cNvSpPr txBox="1"/>
          <p:nvPr/>
        </p:nvSpPr>
        <p:spPr>
          <a:xfrm>
            <a:off x="612849" y="1859923"/>
            <a:ext cx="7775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200" dirty="0"/>
              <a:t>Določene vsebine v tem sklopu so splošne, določene pa namenjene promociji izbrane kakovosti govejega in izbrani kakovosti perutninskega mesa. Kadar gre za slednje, je to v tabeli označeno.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525A78D9-9FBC-432F-ADAD-9E8D6DDAD6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6045478"/>
              </p:ext>
            </p:extLst>
          </p:nvPr>
        </p:nvGraphicFramePr>
        <p:xfrm>
          <a:off x="715075" y="2507996"/>
          <a:ext cx="7775576" cy="3971168"/>
        </p:xfrm>
        <a:graphic>
          <a:graphicData uri="http://schemas.openxmlformats.org/drawingml/2006/table">
            <a:tbl>
              <a:tblPr/>
              <a:tblGrid>
                <a:gridCol w="760581">
                  <a:extLst>
                    <a:ext uri="{9D8B030D-6E8A-4147-A177-3AD203B41FA5}">
                      <a16:colId xmlns:a16="http://schemas.microsoft.com/office/drawing/2014/main" val="1157149616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315564324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4062249853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4004823576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558454899"/>
                    </a:ext>
                  </a:extLst>
                </a:gridCol>
                <a:gridCol w="750299">
                  <a:extLst>
                    <a:ext uri="{9D8B030D-6E8A-4147-A177-3AD203B41FA5}">
                      <a16:colId xmlns:a16="http://schemas.microsoft.com/office/drawing/2014/main" val="1892358005"/>
                    </a:ext>
                  </a:extLst>
                </a:gridCol>
              </a:tblGrid>
              <a:tr h="327369"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goveje/perutnina: G /P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6712407"/>
                  </a:ext>
                </a:extLst>
              </a:tr>
              <a:tr h="226885">
                <a:tc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TV spot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IK meso: pojasnilo sheme Izbrana kakovost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908404"/>
                  </a:ext>
                </a:extLst>
              </a:tr>
              <a:tr h="226885">
                <a:tc rowSpan="14"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TISK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x advertoriali za HORECA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dvostranski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Pogovor z gostincema, ki prisegata na slovensko meso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853735"/>
                  </a:ext>
                </a:extLst>
              </a:tr>
              <a:tr h="26189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ADW1.Pri Mari: Pri naročilu hrane izrazite željo po kakovostnem mesu lokalnega porekla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https://www.nasasuperhrana.si/clanek/pri-narocilu-hrane-izrazite-zeljo-po-kakovostnem-mesu-lokalnega-porekla/</a:t>
                      </a:r>
                      <a:endParaRPr lang="sl-SI" sz="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1596906"/>
                  </a:ext>
                </a:extLst>
              </a:tr>
              <a:tr h="26189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ADW2. Aleš Čad: Osnova naše kulinarične tradicije je kakovostno meso slovenskega porekla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https://www.nasasuperhrana.si/clanek/ales-cad-osnova-nase-kulinaricne-tradicije-je-kakovostno-meso-slovenskega-porekla/</a:t>
                      </a:r>
                      <a:endParaRPr lang="sl-SI" sz="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715089"/>
                  </a:ext>
                </a:extLst>
              </a:tr>
              <a:tr h="26189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5X advertoriali za potrošnike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dvostranski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ADW1.Mag. Peter Polanič: »Epidemija je spodbudila uživanje lokalnih mesnih izdelkov.«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https://www.nasasuperhrana.si/clanek/mag-peter-polanic-epidemija-je-spodbudila-uzivanje-lokalnih-mesnih-izdelkov/</a:t>
                      </a:r>
                      <a:endParaRPr lang="sl-SI" sz="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844118"/>
                  </a:ext>
                </a:extLst>
              </a:tr>
              <a:tr h="22688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ADW2.Mitja Vodnjov: »Za dobro salamo je potrebno kakovostno meso«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https://www.nasasuperhrana.si/clanek/mitja-vodnjov-za-dobro-salamo-je-potrebno-kakovostno-meso/</a:t>
                      </a:r>
                      <a:endParaRPr lang="sl-SI" sz="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3764781"/>
                  </a:ext>
                </a:extLst>
              </a:tr>
              <a:tr h="22688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ADW3.Peter Peternel: »Kakovostna lokalna hrana je naša največja dobrina«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https://www.nasasuperhrana.si/clanek/peter-peternel-kakovostna-lokalna-hrana-je-nasa-najvecja-dobrina/</a:t>
                      </a:r>
                      <a:endParaRPr lang="sl-SI" sz="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3029207"/>
                  </a:ext>
                </a:extLst>
              </a:tr>
              <a:tr h="22688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ADW4.Znak v obliki smeška zagotavlja meso slovenskega porekla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https://www.nasasuperhrana.si/clanek/znak-v-obliki-smeska-zagotavlja-meso-slovenskega-porekla/</a:t>
                      </a:r>
                      <a:endParaRPr lang="sl-SI" sz="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094507"/>
                  </a:ext>
                </a:extLst>
              </a:tr>
              <a:tr h="294632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ADW5.Kako veste, da je meso kakovostno? Po znaku v obliki zeleno-rjavega smeška!_pogovor s certifikacijskim otrganom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https://www.nasasuperhrana.si/clanek/kako-veste-da-je-meso-kakovostno-po-znaku-v-obliki-zeleno-rjavega-smeska/</a:t>
                      </a:r>
                      <a:endParaRPr lang="sl-SI" sz="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558677"/>
                  </a:ext>
                </a:extLst>
              </a:tr>
              <a:tr h="294632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7x advertoriali (novi)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dvostranski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sporočila kampanje skozi usta  športnikov, potrošnikov, vodja prehrane v  javnem zavodu, nutricionist,.....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160723"/>
                  </a:ext>
                </a:extLst>
              </a:tr>
              <a:tr h="22688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Tiskani oglasi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Različne dimenzije 2/1, 1/1, 1/2 ter manjši formati (agencija lahko tudi predlaga manjše dolžine)- trenutno narejeni: 190x127, 200x133, 205x131, 119x185, 197x130, 200x130, 215x145, 221x245, 265x195, 276x200, 278x195, 278x200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Puran: Odlično za vas, koristno za Slovenijo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Primer 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4344007"/>
                  </a:ext>
                </a:extLst>
              </a:tr>
              <a:tr h="22688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Govedina: Govedina, vredna zaupanja. Ker je vzrejena in predelana v Sloveniji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969069"/>
                  </a:ext>
                </a:extLst>
              </a:tr>
              <a:tr h="22688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Piščanec: Znak, ki pove vse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32016"/>
                  </a:ext>
                </a:extLst>
              </a:tr>
              <a:tr h="22688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Puran: Postrezite preverjeno kakovost slovenskega porekla.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574253"/>
                  </a:ext>
                </a:extLst>
              </a:tr>
              <a:tr h="22688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Govedina: Preden ga kupite, preverite</a:t>
                      </a:r>
                      <a:b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njegovo poreklo.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271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1067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meso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990136-AE21-4535-B80E-FF62B4F07A47}"/>
              </a:ext>
            </a:extLst>
          </p:cNvPr>
          <p:cNvSpPr txBox="1"/>
          <p:nvPr/>
        </p:nvSpPr>
        <p:spPr>
          <a:xfrm>
            <a:off x="612849" y="1859923"/>
            <a:ext cx="77755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200" dirty="0"/>
              <a:t>Primer 2: TISK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8469B82-503E-4FD4-A245-E652D00ECD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1" y="2348880"/>
            <a:ext cx="5780904" cy="386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469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meso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166C95D-3349-447C-AB8B-A017874FC9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399721"/>
              </p:ext>
            </p:extLst>
          </p:nvPr>
        </p:nvGraphicFramePr>
        <p:xfrm>
          <a:off x="684213" y="2882648"/>
          <a:ext cx="7775575" cy="3300916"/>
        </p:xfrm>
        <a:graphic>
          <a:graphicData uri="http://schemas.openxmlformats.org/drawingml/2006/table">
            <a:tbl>
              <a:tblPr/>
              <a:tblGrid>
                <a:gridCol w="791443">
                  <a:extLst>
                    <a:ext uri="{9D8B030D-6E8A-4147-A177-3AD203B41FA5}">
                      <a16:colId xmlns:a16="http://schemas.microsoft.com/office/drawing/2014/main" val="2956158428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564887334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743107544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3595400444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9222182"/>
                    </a:ext>
                  </a:extLst>
                </a:gridCol>
                <a:gridCol w="719436">
                  <a:extLst>
                    <a:ext uri="{9D8B030D-6E8A-4147-A177-3AD203B41FA5}">
                      <a16:colId xmlns:a16="http://schemas.microsoft.com/office/drawing/2014/main" val="1348330297"/>
                    </a:ext>
                  </a:extLst>
                </a:gridCol>
              </a:tblGrid>
              <a:tr h="230953"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goveje/perutnina: G /P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9362861"/>
                  </a:ext>
                </a:extLst>
              </a:tr>
              <a:tr h="230953">
                <a:tc rowSpan="6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dolžini radijskih oglasov /9x oglas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Gostinjec: Za naše goste izbiram meso IK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030049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Gostinjec: Za naše goste izbiram meso IK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G, P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486366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Kmet kot dobavitelj IK mesa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0106282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Kmet kot dobavitelj IK mesa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106149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Potrošnik: kupujem loklano meso IK in podpiram kmete in predelovalce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450530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Potrošnik: ko kuham izbiram piščančje meso IK in podpiram kmete in predelovalce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744147"/>
                  </a:ext>
                </a:extLst>
              </a:tr>
              <a:tr h="230953">
                <a:tc rowSpan="7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OOH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4x City Lighti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4x CL dimenzije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 slika perutnina+ govedina: Zahtevajte vrhunsko kakovost slovenskega porekla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36328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slika govedina: Za vrhunsko kakovost sledite znaku odličnosti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Primer 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499397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 slika govedina: Naše super meso naj bo vaša izbira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Primer 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088295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 slika perutnina: Zahtevajte vrhunsko kakovost slovenskega porekla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3594755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3x Billboardi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3x4, 5x2 (vsi so v obeh dimenzijah)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 slika govedina: Za vrhunsko kakovost sledite znaku odličnosti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6384565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slika govedina: Naše super meso naj bo vaša izbira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82080"/>
                  </a:ext>
                </a:extLst>
              </a:tr>
              <a:tr h="29852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 slika perutnina:Zahtevajte vrhunsko kakovost slovenskega porekla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951279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148A4D2-6CA3-4B93-8B14-1F68F1B8B2D0}"/>
              </a:ext>
            </a:extLst>
          </p:cNvPr>
          <p:cNvSpPr txBox="1"/>
          <p:nvPr/>
        </p:nvSpPr>
        <p:spPr>
          <a:xfrm>
            <a:off x="612849" y="1859923"/>
            <a:ext cx="7775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200" dirty="0"/>
              <a:t>Določene vsebine v tem sklopu so splošne, določene pa namenjene promociji izbrane kakovosti govejega in izbrani kakovosti perutninskega mesa. Kadar gre za slednje, je to v tabeli označeno.</a:t>
            </a:r>
          </a:p>
        </p:txBody>
      </p:sp>
    </p:spTree>
    <p:extLst>
      <p:ext uri="{BB962C8B-B14F-4D97-AF65-F5344CB8AC3E}">
        <p14:creationId xmlns:p14="http://schemas.microsoft.com/office/powerpoint/2010/main" val="1223120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meso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990136-AE21-4535-B80E-FF62B4F07A47}"/>
              </a:ext>
            </a:extLst>
          </p:cNvPr>
          <p:cNvSpPr txBox="1"/>
          <p:nvPr/>
        </p:nvSpPr>
        <p:spPr>
          <a:xfrm>
            <a:off x="612849" y="1859923"/>
            <a:ext cx="352710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200" dirty="0"/>
              <a:t>Primer 3: CL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D5C62C-DC85-4EDA-B231-6B94A25BB2C5}"/>
              </a:ext>
            </a:extLst>
          </p:cNvPr>
          <p:cNvSpPr txBox="1"/>
          <p:nvPr/>
        </p:nvSpPr>
        <p:spPr>
          <a:xfrm>
            <a:off x="4283968" y="1851045"/>
            <a:ext cx="352710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200" dirty="0"/>
              <a:t>Primer 4: CL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CE035E-2269-41FF-BFEE-A04E318C7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771" y="2171938"/>
            <a:ext cx="2556844" cy="381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A9B908-D310-4A47-87FF-0BDDBC589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768" y="2174832"/>
            <a:ext cx="2565778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84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meso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70A9CB-6C4C-45AA-87A9-2C52E579CD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238365"/>
              </p:ext>
            </p:extLst>
          </p:nvPr>
        </p:nvGraphicFramePr>
        <p:xfrm>
          <a:off x="684212" y="2507996"/>
          <a:ext cx="7775575" cy="3218527"/>
        </p:xfrm>
        <a:graphic>
          <a:graphicData uri="http://schemas.openxmlformats.org/drawingml/2006/table">
            <a:tbl>
              <a:tblPr/>
              <a:tblGrid>
                <a:gridCol w="719436">
                  <a:extLst>
                    <a:ext uri="{9D8B030D-6E8A-4147-A177-3AD203B41FA5}">
                      <a16:colId xmlns:a16="http://schemas.microsoft.com/office/drawing/2014/main" val="24382345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414088244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37555944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670747405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54878782"/>
                    </a:ext>
                  </a:extLst>
                </a:gridCol>
                <a:gridCol w="719435">
                  <a:extLst>
                    <a:ext uri="{9D8B030D-6E8A-4147-A177-3AD203B41FA5}">
                      <a16:colId xmlns:a16="http://schemas.microsoft.com/office/drawing/2014/main" val="2254441293"/>
                    </a:ext>
                  </a:extLst>
                </a:gridCol>
              </a:tblGrid>
              <a:tr h="230953"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goveje/perutnina: G /P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20023"/>
                  </a:ext>
                </a:extLst>
              </a:tr>
              <a:tr h="230953"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x kratki YT oglasi (narejeni na novo)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IK meso, IK perutnina, IK govedina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3753383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YT recept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testenine s piščancem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https://www.youtube.com/watch?v=neC27oKL_U4&amp;t=8s</a:t>
                      </a:r>
                      <a:endParaRPr lang="sl-SI" sz="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833917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YT recept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teletina v limonini omaki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https://www.youtube.com/watch?v=sn37_xfer3g&amp;t=8s</a:t>
                      </a:r>
                      <a:endParaRPr lang="sl-SI" sz="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4956337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YT recept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polpeti v čebulni omaki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https://www.youtube.com/watch?v=pcZBTQ6231A</a:t>
                      </a:r>
                      <a:endParaRPr lang="sl-SI" sz="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766269"/>
                  </a:ext>
                </a:extLst>
              </a:tr>
              <a:tr h="230953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YT recept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goveja rulada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https://www.youtube.com/watch?v=4Gdpd0oEnls&amp;t=9s</a:t>
                      </a:r>
                      <a:endParaRPr lang="sl-SI" sz="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024686"/>
                  </a:ext>
                </a:extLst>
              </a:tr>
              <a:tr h="16661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11"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bannerji</a:t>
                      </a:r>
                      <a:endParaRPr lang="sl-SI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 x600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829516"/>
                  </a:ext>
                </a:extLst>
              </a:tr>
              <a:tr h="16661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 x600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987291"/>
                  </a:ext>
                </a:extLst>
              </a:tr>
              <a:tr h="16661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300x250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392655"/>
                  </a:ext>
                </a:extLst>
              </a:tr>
              <a:tr h="16661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300x250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3311017"/>
                  </a:ext>
                </a:extLst>
              </a:tr>
              <a:tr h="16661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320x50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1176956"/>
                  </a:ext>
                </a:extLst>
              </a:tr>
              <a:tr h="16661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728x90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757979"/>
                  </a:ext>
                </a:extLst>
              </a:tr>
              <a:tr h="16661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728x90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33338"/>
                  </a:ext>
                </a:extLst>
              </a:tr>
              <a:tr h="16661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970x250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Govedina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459729"/>
                  </a:ext>
                </a:extLst>
              </a:tr>
              <a:tr h="16661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160x600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075458"/>
                  </a:ext>
                </a:extLst>
              </a:tr>
              <a:tr h="16661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320x50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192697"/>
                  </a:ext>
                </a:extLst>
              </a:tr>
              <a:tr h="16661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970x250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Perutnina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Primer 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99832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0414D37-F6E0-4659-A889-D4F428E6F257}"/>
              </a:ext>
            </a:extLst>
          </p:cNvPr>
          <p:cNvSpPr txBox="1"/>
          <p:nvPr/>
        </p:nvSpPr>
        <p:spPr>
          <a:xfrm>
            <a:off x="612849" y="1859923"/>
            <a:ext cx="7775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200" dirty="0"/>
              <a:t>Določene vsebine v tem sklopu so splošne, določene pa namenjene promociji izbrane kakovosti govejega in izbrani kakovosti perutninskega mesa. Kadar gre za slednje, je to v tabeli označeno.</a:t>
            </a:r>
          </a:p>
        </p:txBody>
      </p:sp>
    </p:spTree>
    <p:extLst>
      <p:ext uri="{BB962C8B-B14F-4D97-AF65-F5344CB8AC3E}">
        <p14:creationId xmlns:p14="http://schemas.microsoft.com/office/powerpoint/2010/main" val="1235322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meso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990136-AE21-4535-B80E-FF62B4F07A47}"/>
              </a:ext>
            </a:extLst>
          </p:cNvPr>
          <p:cNvSpPr txBox="1"/>
          <p:nvPr/>
        </p:nvSpPr>
        <p:spPr>
          <a:xfrm>
            <a:off x="612849" y="1859923"/>
            <a:ext cx="77755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200" dirty="0"/>
              <a:t>Primer 5: </a:t>
            </a:r>
            <a:r>
              <a:rPr lang="sl-SI" sz="1200" dirty="0" err="1"/>
              <a:t>banner</a:t>
            </a:r>
            <a:endParaRPr lang="sl-SI" sz="1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96909A-D02D-4F9A-90B3-85F8AA28F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00" y="2276872"/>
            <a:ext cx="5775391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817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1324</Words>
  <Application>Microsoft Office PowerPoint</Application>
  <PresentationFormat>Diaprojekcija na zaslonu (4:3)</PresentationFormat>
  <Paragraphs>402</Paragraphs>
  <Slides>11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2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Priloga 1b: KREATIVE Spisek komunikacijskih orodij, vsebina in formati </vt:lpstr>
      <vt:lpstr>Splošna promocija</vt:lpstr>
      <vt:lpstr>Splošna promocija</vt:lpstr>
      <vt:lpstr>Izbrana kakovost meso</vt:lpstr>
      <vt:lpstr>Izbrana kakovost meso</vt:lpstr>
      <vt:lpstr>Izbrana kakovost meso</vt:lpstr>
      <vt:lpstr>Izbrana kakovost meso</vt:lpstr>
      <vt:lpstr>Izbrana kakovost meso</vt:lpstr>
      <vt:lpstr>Izbrana kakovost meso</vt:lpstr>
      <vt:lpstr>Izbrana kakovost meso</vt:lpstr>
      <vt:lpstr>Hvala za pozornost!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Priloga x: KREATIVE Spisek komunikacijskih orodij, vsebina in formati</dc:title>
  <dc:creator>Adrijana Bezeljak</dc:creator>
  <cp:lastModifiedBy>Alenka Kavčič</cp:lastModifiedBy>
  <cp:revision>4</cp:revision>
  <dcterms:created xsi:type="dcterms:W3CDTF">2017-03-03T09:10:03Z</dcterms:created>
  <dcterms:modified xsi:type="dcterms:W3CDTF">2021-11-16T11:27:25Z</dcterms:modified>
</cp:coreProperties>
</file>