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6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2597-2C47-489C-BA96-A3524F65B7F9}" type="datetimeFigureOut">
              <a:rPr lang="sl-SI" smtClean="0"/>
              <a:t>28. 10. 2025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BDA79-CFD1-41D0-B47C-5641F65C73E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1758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160396-AB14-4F4C-8C8F-9B2EC1D01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BBDA40F-7EE6-4AB0-9298-16C2D0F4D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073ADE56-58FB-425C-AC35-701D5FE9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83755-DED3-45E4-BE89-2EF0AC19E1F6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A41FBDFB-E038-4FDE-BD00-E8052EF8E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C7377FF0-FDCC-4FA8-8A80-E2B72209B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47832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90F79C9-8282-4122-8C23-8BDE96E7E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D727BAC9-A579-4EC8-A7F3-04FD2D695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DE9FA498-789C-4B50-8148-39141A4E1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1F739-DFBC-43EC-A737-F0BE4F235C3D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075E6134-0831-47E8-9D23-67769788A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1999D31F-B03F-4AA2-97B6-2CB9C141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3375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5D9F4E13-801E-4F16-A309-6A7803DB8B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7763D359-E53B-485A-91E4-F62DE895B3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4C273143-8653-4A09-B823-96C63FD02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1082A-A097-417A-8AAD-5CBA8ED4B47E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F4DBB4E4-22F0-4923-A16D-66F54F778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13EEDE6-A5A5-4F91-8BDB-ED21B079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5018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A886CA-17B0-44AF-995C-A570611F7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03F19716-B597-44D6-82B5-713341FD9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B6734E64-23AF-4934-92AF-1936F57A2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9AEFE-7B38-4DBA-8CFC-83D0C2053A61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EC433668-8ED4-425A-B2CA-978D4DAAD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CAD09F62-C13B-4E19-82CD-6C9443F80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387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FE89D22-BAF6-45D1-84DC-2B385699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C0C6B411-D4C1-4CB6-BDDB-EEB5BE029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1B2C5A53-1323-4B67-AF2A-FF3C7155E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74BD-1237-450C-9C36-DA32E5B8E062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5C1065C8-EAEC-4629-896E-8395156B8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A77D5213-7B21-40A9-B6E2-CFB3ECB51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9975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5CAB4C-82A1-4D6E-AAD9-3561DCBC7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756E7F4-A857-466C-AF66-BCFAA6B8C2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AA18E568-8013-4131-85C4-1ADB2D2A6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D21669B-9072-4CED-BC33-A5AC6C9A8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24B5-0212-4182-BE6E-C588F10818B7}" type="datetime1">
              <a:rPr lang="sl-SI" smtClean="0"/>
              <a:t>28. 10. 2025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7D9DDDFE-1B40-433D-9AAF-FAB20B168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418A97F3-7494-40D7-85D7-88AD81D63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65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09775E5-D1B6-4A31-9120-B3D5D70A6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33B1E821-5B13-4677-8544-555C9B5A5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D1D690C8-E5BA-40D7-958A-3178D3C71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754822E9-68FE-4BD5-B7B7-7154C348D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23B588BC-74D3-4CE6-9A0E-B7853B83FB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3AC8AC6E-FCFF-4DDB-BA49-4FC852A6B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AFB1A-3A39-41A4-BAD0-0AD3300276D9}" type="datetime1">
              <a:rPr lang="sl-SI" smtClean="0"/>
              <a:t>28. 10. 2025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36BCB7C4-D8EF-4563-B600-EC47E11A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B4EC06AC-4935-4CBF-B649-A1B5FB5C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90500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A26C57-DF18-425A-B571-0C3F55389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36987A1B-DE6A-49EF-AB1D-E6137D5C9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767F-DD2E-4BD1-83EE-22C9F3D2982C}" type="datetime1">
              <a:rPr lang="sl-SI" smtClean="0"/>
              <a:t>28. 10. 2025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6857926D-3312-4715-915A-A9D97AAF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228307C2-7C8B-469E-BD6B-E5D116F4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3566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063BC871-DA45-4DB4-AFE6-CCD4E16CF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8E09-5106-43B4-B5EC-39EAFD5B8182}" type="datetime1">
              <a:rPr lang="sl-SI" smtClean="0"/>
              <a:t>28. 10. 2025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FA75E240-F7F9-46C3-9B49-E23F7F296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CCC366F9-27E6-4316-ADF0-EC4DE7489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530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61CF06-296D-4BAC-ADEE-8440F6BD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6CFA1BA-8734-44B8-91FD-7C467D010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A430071C-A2CC-4E6D-A72B-FF2DE3D9D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CF680912-5549-42D8-87EB-03669742E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7788C-6873-4468-AC80-FB8078515F8A}" type="datetime1">
              <a:rPr lang="sl-SI" smtClean="0"/>
              <a:t>28. 10. 2025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5124E31C-2E81-400B-BA96-B13CA83C5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6F985F80-2E6D-4366-B3F4-16FFE89B5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1136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A685D1-1645-421C-9471-6C0C1E5DB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1F94141B-9D0E-445E-BD99-7DC7A943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626A77AC-168A-4070-B72D-34614A5FA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3D55BAD-1114-4FC5-8448-EB43E9BAB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C7320-CE40-41B3-AE68-307B8653B759}" type="datetime1">
              <a:rPr lang="sl-SI" smtClean="0"/>
              <a:t>28. 10. 2025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F70F0124-512A-4BDC-9F9E-69B70385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B219EE1D-5124-4071-9AF9-92E46414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20572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72F662D4-79B9-4833-8979-261C5A02D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E2B52E09-0E3B-4297-8077-02197E0DB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41E41F5-525D-4B25-9C6A-5181F9C6C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C5D7C-3B40-4CF9-B02A-95FD25FC1466}" type="datetime1">
              <a:rPr lang="sl-SI" smtClean="0"/>
              <a:t>28. 10. 2025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E9BB9B4C-5C4A-4F00-9FC0-FDB19375F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4C22BFBA-866E-44AD-8142-70188FF25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7E984-5893-4D2D-BB81-BE3FF8DBA9C6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0253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8A948B-A0F6-4CF0-9F5A-6307A43995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Groba tehnološka shema </a:t>
            </a:r>
            <a:br>
              <a:rPr lang="sl-SI" dirty="0"/>
            </a:br>
            <a:r>
              <a:rPr lang="sl-SI" dirty="0"/>
              <a:t>– pakirna postaja</a:t>
            </a:r>
          </a:p>
        </p:txBody>
      </p:sp>
      <p:sp>
        <p:nvSpPr>
          <p:cNvPr id="5" name="Podnaslov 4">
            <a:extLst>
              <a:ext uri="{FF2B5EF4-FFF2-40B4-BE49-F238E27FC236}">
                <a16:creationId xmlns:a16="http://schemas.microsoft.com/office/drawing/2014/main" id="{8FA699C7-0EE4-15CF-5D30-6E2174968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 i="1" dirty="0"/>
          </a:p>
          <a:p>
            <a:r>
              <a:rPr lang="sl-SI" i="1" dirty="0"/>
              <a:t>Sheme </a:t>
            </a:r>
            <a:r>
              <a:rPr lang="en-US" i="1" dirty="0"/>
              <a:t>so </a:t>
            </a:r>
            <a:r>
              <a:rPr lang="en-US" i="1" dirty="0" err="1"/>
              <a:t>simbolične</a:t>
            </a:r>
            <a:r>
              <a:rPr lang="en-US" i="1" dirty="0"/>
              <a:t> in </a:t>
            </a:r>
            <a:r>
              <a:rPr lang="en-US" i="1" dirty="0" err="1"/>
              <a:t>služijo</a:t>
            </a:r>
            <a:r>
              <a:rPr lang="en-US" i="1" dirty="0"/>
              <a:t> </a:t>
            </a:r>
            <a:r>
              <a:rPr lang="en-US" i="1" dirty="0" err="1"/>
              <a:t>zgolj</a:t>
            </a:r>
            <a:r>
              <a:rPr lang="en-US" i="1" dirty="0"/>
              <a:t> </a:t>
            </a:r>
            <a:r>
              <a:rPr lang="en-US" i="1" dirty="0" err="1"/>
              <a:t>kot</a:t>
            </a:r>
            <a:r>
              <a:rPr lang="en-US" i="1" dirty="0"/>
              <a:t> </a:t>
            </a:r>
            <a:r>
              <a:rPr lang="en-US" i="1" dirty="0" err="1"/>
              <a:t>orientacija</a:t>
            </a:r>
            <a:r>
              <a:rPr lang="en-US" i="1" dirty="0"/>
              <a:t> za </a:t>
            </a:r>
            <a:r>
              <a:rPr lang="en-US" i="1" dirty="0" err="1"/>
              <a:t>razumevanje</a:t>
            </a:r>
            <a:r>
              <a:rPr lang="en-US" i="1" dirty="0"/>
              <a:t> </a:t>
            </a:r>
            <a:r>
              <a:rPr lang="en-US" i="1" dirty="0" err="1"/>
              <a:t>zasnove</a:t>
            </a:r>
            <a:r>
              <a:rPr lang="en-US" i="1" dirty="0"/>
              <a:t> </a:t>
            </a:r>
            <a:r>
              <a:rPr lang="en-US" i="1" dirty="0" err="1"/>
              <a:t>sistema</a:t>
            </a:r>
            <a:r>
              <a:rPr lang="en-US" i="1" dirty="0"/>
              <a:t>. </a:t>
            </a:r>
            <a:r>
              <a:rPr lang="en-US" i="1" dirty="0" err="1"/>
              <a:t>Končna</a:t>
            </a:r>
            <a:r>
              <a:rPr lang="en-US" i="1" dirty="0"/>
              <a:t> </a:t>
            </a:r>
            <a:r>
              <a:rPr lang="en-US" i="1" dirty="0" err="1"/>
              <a:t>izvedba</a:t>
            </a:r>
            <a:r>
              <a:rPr lang="en-US" i="1" dirty="0"/>
              <a:t> se </a:t>
            </a:r>
            <a:r>
              <a:rPr lang="en-US" i="1" dirty="0" err="1"/>
              <a:t>lahko</a:t>
            </a:r>
            <a:r>
              <a:rPr lang="en-US" i="1" dirty="0"/>
              <a:t> </a:t>
            </a:r>
            <a:r>
              <a:rPr lang="en-US" i="1" dirty="0" err="1"/>
              <a:t>razlikuje</a:t>
            </a:r>
            <a:r>
              <a:rPr lang="en-US" i="1" dirty="0"/>
              <a:t> glede </a:t>
            </a:r>
            <a:r>
              <a:rPr lang="en-US" i="1" dirty="0" err="1"/>
              <a:t>na</a:t>
            </a:r>
            <a:r>
              <a:rPr lang="en-US" i="1" dirty="0"/>
              <a:t> </a:t>
            </a:r>
            <a:r>
              <a:rPr lang="en-US" i="1" dirty="0" err="1"/>
              <a:t>tehnične</a:t>
            </a:r>
            <a:r>
              <a:rPr lang="en-US" i="1" dirty="0"/>
              <a:t> </a:t>
            </a:r>
            <a:r>
              <a:rPr lang="en-US" i="1" dirty="0" err="1"/>
              <a:t>rešitve</a:t>
            </a:r>
            <a:r>
              <a:rPr lang="en-US" i="1" dirty="0"/>
              <a:t> </a:t>
            </a:r>
            <a:r>
              <a:rPr lang="en-US" i="1" dirty="0" err="1"/>
              <a:t>ponudnika</a:t>
            </a:r>
            <a:r>
              <a:rPr lang="sl-SI" i="1" dirty="0"/>
              <a:t>.</a:t>
            </a:r>
            <a:endParaRPr lang="sl-SI" dirty="0"/>
          </a:p>
        </p:txBody>
      </p:sp>
      <p:sp>
        <p:nvSpPr>
          <p:cNvPr id="3" name="Označba mesta številke diapozitiva 2">
            <a:extLst>
              <a:ext uri="{FF2B5EF4-FFF2-40B4-BE49-F238E27FC236}">
                <a16:creationId xmlns:a16="http://schemas.microsoft.com/office/drawing/2014/main" id="{148C90AC-A832-64C5-592D-4F4AAC233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1</a:t>
            </a:fld>
            <a:endParaRPr lang="sl-SI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F3A7A2F-B7EF-B29F-A90D-A0A1BB025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325201"/>
            <a:ext cx="4831499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49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Skupina 52">
            <a:extLst>
              <a:ext uri="{FF2B5EF4-FFF2-40B4-BE49-F238E27FC236}">
                <a16:creationId xmlns:a16="http://schemas.microsoft.com/office/drawing/2014/main" id="{B2F02F59-C102-4D47-9538-0C3D62F408C6}"/>
              </a:ext>
            </a:extLst>
          </p:cNvPr>
          <p:cNvGrpSpPr/>
          <p:nvPr/>
        </p:nvGrpSpPr>
        <p:grpSpPr>
          <a:xfrm>
            <a:off x="670202" y="615745"/>
            <a:ext cx="10851596" cy="5247863"/>
            <a:chOff x="394164" y="-19981"/>
            <a:chExt cx="10851596" cy="5247863"/>
          </a:xfrm>
        </p:grpSpPr>
        <p:grpSp>
          <p:nvGrpSpPr>
            <p:cNvPr id="106" name="Skupina 105">
              <a:extLst>
                <a:ext uri="{FF2B5EF4-FFF2-40B4-BE49-F238E27FC236}">
                  <a16:creationId xmlns:a16="http://schemas.microsoft.com/office/drawing/2014/main" id="{CDC1F951-2901-432B-893B-75D24948B72D}"/>
                </a:ext>
              </a:extLst>
            </p:cNvPr>
            <p:cNvGrpSpPr/>
            <p:nvPr/>
          </p:nvGrpSpPr>
          <p:grpSpPr>
            <a:xfrm>
              <a:off x="394164" y="-19981"/>
              <a:ext cx="10851596" cy="4720463"/>
              <a:chOff x="975961" y="-49696"/>
              <a:chExt cx="10429357" cy="4491746"/>
            </a:xfrm>
          </p:grpSpPr>
          <p:sp>
            <p:nvSpPr>
              <p:cNvPr id="36" name="Pravokotnik: zaokroženi vogali 35">
                <a:extLst>
                  <a:ext uri="{FF2B5EF4-FFF2-40B4-BE49-F238E27FC236}">
                    <a16:creationId xmlns:a16="http://schemas.microsoft.com/office/drawing/2014/main" id="{B14BBEC1-B291-425C-82DF-AA4E1735A664}"/>
                  </a:ext>
                </a:extLst>
              </p:cNvPr>
              <p:cNvSpPr/>
              <p:nvPr/>
            </p:nvSpPr>
            <p:spPr>
              <a:xfrm>
                <a:off x="9007704" y="264875"/>
                <a:ext cx="563018" cy="596185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l-SI" dirty="0"/>
              </a:p>
            </p:txBody>
          </p:sp>
          <p:grpSp>
            <p:nvGrpSpPr>
              <p:cNvPr id="81" name="Skupina 80">
                <a:extLst>
                  <a:ext uri="{FF2B5EF4-FFF2-40B4-BE49-F238E27FC236}">
                    <a16:creationId xmlns:a16="http://schemas.microsoft.com/office/drawing/2014/main" id="{70AD8D53-E165-4CEC-BD8D-E4B4B27C1163}"/>
                  </a:ext>
                </a:extLst>
              </p:cNvPr>
              <p:cNvGrpSpPr/>
              <p:nvPr/>
            </p:nvGrpSpPr>
            <p:grpSpPr>
              <a:xfrm>
                <a:off x="7139847" y="361147"/>
                <a:ext cx="4265471" cy="3144054"/>
                <a:chOff x="7137830" y="388730"/>
                <a:chExt cx="4265471" cy="3157617"/>
              </a:xfrm>
            </p:grpSpPr>
            <p:sp>
              <p:nvSpPr>
                <p:cNvPr id="43" name="Pravokotnik: zaokroženi vogali 42">
                  <a:extLst>
                    <a:ext uri="{FF2B5EF4-FFF2-40B4-BE49-F238E27FC236}">
                      <a16:creationId xmlns:a16="http://schemas.microsoft.com/office/drawing/2014/main" id="{7E16DD0F-ED40-4EE4-817F-6292E9E8C314}"/>
                    </a:ext>
                  </a:extLst>
                </p:cNvPr>
                <p:cNvSpPr/>
                <p:nvPr/>
              </p:nvSpPr>
              <p:spPr>
                <a:xfrm>
                  <a:off x="10792284" y="2667150"/>
                  <a:ext cx="611017" cy="879197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29" name="Diagram poteka: povezovalnik 28">
                  <a:extLst>
                    <a:ext uri="{FF2B5EF4-FFF2-40B4-BE49-F238E27FC236}">
                      <a16:creationId xmlns:a16="http://schemas.microsoft.com/office/drawing/2014/main" id="{0BD7862F-455C-43DF-A67B-114877FCE4F4}"/>
                    </a:ext>
                  </a:extLst>
                </p:cNvPr>
                <p:cNvSpPr/>
                <p:nvPr/>
              </p:nvSpPr>
              <p:spPr>
                <a:xfrm>
                  <a:off x="7215270" y="2779476"/>
                  <a:ext cx="441959" cy="447787"/>
                </a:xfrm>
                <a:prstGeom prst="flowChartConnector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30" name="Diagram poteka: povezovalnik 29">
                  <a:extLst>
                    <a:ext uri="{FF2B5EF4-FFF2-40B4-BE49-F238E27FC236}">
                      <a16:creationId xmlns:a16="http://schemas.microsoft.com/office/drawing/2014/main" id="{DBC26332-737A-4C36-8729-8CB70298232A}"/>
                    </a:ext>
                  </a:extLst>
                </p:cNvPr>
                <p:cNvSpPr/>
                <p:nvPr/>
              </p:nvSpPr>
              <p:spPr>
                <a:xfrm>
                  <a:off x="10866120" y="2779476"/>
                  <a:ext cx="441959" cy="447787"/>
                </a:xfrm>
                <a:prstGeom prst="flowChartConnector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31" name="Pravokotnik: zaokroženi vogali 30">
                  <a:extLst>
                    <a:ext uri="{FF2B5EF4-FFF2-40B4-BE49-F238E27FC236}">
                      <a16:creationId xmlns:a16="http://schemas.microsoft.com/office/drawing/2014/main" id="{BCF76CAB-D9B5-4D00-A45E-01A1434120B3}"/>
                    </a:ext>
                  </a:extLst>
                </p:cNvPr>
                <p:cNvSpPr/>
                <p:nvPr/>
              </p:nvSpPr>
              <p:spPr>
                <a:xfrm>
                  <a:off x="7256526" y="2779476"/>
                  <a:ext cx="3979815" cy="447787"/>
                </a:xfrm>
                <a:prstGeom prst="roundRect">
                  <a:avLst/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33" name="Pravokotnik: zaokroženi vogali 32">
                  <a:extLst>
                    <a:ext uri="{FF2B5EF4-FFF2-40B4-BE49-F238E27FC236}">
                      <a16:creationId xmlns:a16="http://schemas.microsoft.com/office/drawing/2014/main" id="{508A0259-83DA-43F5-B1A2-50EEF99A8963}"/>
                    </a:ext>
                  </a:extLst>
                </p:cNvPr>
                <p:cNvSpPr/>
                <p:nvPr/>
              </p:nvSpPr>
              <p:spPr>
                <a:xfrm>
                  <a:off x="7256526" y="2821372"/>
                  <a:ext cx="3979815" cy="310448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34" name="Pravokotnik: zaokroženi vogali 33">
                  <a:extLst>
                    <a:ext uri="{FF2B5EF4-FFF2-40B4-BE49-F238E27FC236}">
                      <a16:creationId xmlns:a16="http://schemas.microsoft.com/office/drawing/2014/main" id="{DB894486-CB3C-4830-8FDC-B287CF7BE773}"/>
                    </a:ext>
                  </a:extLst>
                </p:cNvPr>
                <p:cNvSpPr/>
                <p:nvPr/>
              </p:nvSpPr>
              <p:spPr>
                <a:xfrm>
                  <a:off x="9078901" y="703522"/>
                  <a:ext cx="302693" cy="2474211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37" name="Pravokotnik 36">
                  <a:extLst>
                    <a:ext uri="{FF2B5EF4-FFF2-40B4-BE49-F238E27FC236}">
                      <a16:creationId xmlns:a16="http://schemas.microsoft.com/office/drawing/2014/main" id="{553132E9-4372-4186-8F8A-F96D29AC41C8}"/>
                    </a:ext>
                  </a:extLst>
                </p:cNvPr>
                <p:cNvSpPr/>
                <p:nvPr/>
              </p:nvSpPr>
              <p:spPr>
                <a:xfrm>
                  <a:off x="8182299" y="2979622"/>
                  <a:ext cx="2272175" cy="566725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38" name="Pravokotnik: zaokroženi vogali 37">
                  <a:extLst>
                    <a:ext uri="{FF2B5EF4-FFF2-40B4-BE49-F238E27FC236}">
                      <a16:creationId xmlns:a16="http://schemas.microsoft.com/office/drawing/2014/main" id="{F3FAB4A2-5ACC-4C1D-97F3-38C27EA77A23}"/>
                    </a:ext>
                  </a:extLst>
                </p:cNvPr>
                <p:cNvSpPr/>
                <p:nvPr/>
              </p:nvSpPr>
              <p:spPr>
                <a:xfrm>
                  <a:off x="9747979" y="1380795"/>
                  <a:ext cx="96887" cy="800100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39" name="Polokvir 38">
                  <a:extLst>
                    <a:ext uri="{FF2B5EF4-FFF2-40B4-BE49-F238E27FC236}">
                      <a16:creationId xmlns:a16="http://schemas.microsoft.com/office/drawing/2014/main" id="{33207D13-2B3B-4EB8-9BAA-BF10E68BF341}"/>
                    </a:ext>
                  </a:extLst>
                </p:cNvPr>
                <p:cNvSpPr/>
                <p:nvPr/>
              </p:nvSpPr>
              <p:spPr>
                <a:xfrm>
                  <a:off x="9437393" y="2178963"/>
                  <a:ext cx="345083" cy="300761"/>
                </a:xfrm>
                <a:prstGeom prst="halfFrame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Polokvir 39">
                  <a:extLst>
                    <a:ext uri="{FF2B5EF4-FFF2-40B4-BE49-F238E27FC236}">
                      <a16:creationId xmlns:a16="http://schemas.microsoft.com/office/drawing/2014/main" id="{859E8D00-53C3-413D-B235-DAC876A55BD3}"/>
                    </a:ext>
                  </a:extLst>
                </p:cNvPr>
                <p:cNvSpPr/>
                <p:nvPr/>
              </p:nvSpPr>
              <p:spPr>
                <a:xfrm rot="5400000">
                  <a:off x="9810319" y="2134852"/>
                  <a:ext cx="283354" cy="363740"/>
                </a:xfrm>
                <a:prstGeom prst="halfFrame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Diagram poteka: nadomestni process 40">
                  <a:extLst>
                    <a:ext uri="{FF2B5EF4-FFF2-40B4-BE49-F238E27FC236}">
                      <a16:creationId xmlns:a16="http://schemas.microsoft.com/office/drawing/2014/main" id="{24453663-05B5-4EF5-A9EA-7536B4A008A1}"/>
                    </a:ext>
                  </a:extLst>
                </p:cNvPr>
                <p:cNvSpPr/>
                <p:nvPr/>
              </p:nvSpPr>
              <p:spPr>
                <a:xfrm>
                  <a:off x="9509894" y="2312085"/>
                  <a:ext cx="563017" cy="355553"/>
                </a:xfrm>
                <a:prstGeom prst="flowChartAlternateProcess">
                  <a:avLst/>
                </a:prstGeom>
                <a:solidFill>
                  <a:srgbClr val="FFC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b="1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44" name="Pravokotnik: zaokroženi vogali 43">
                  <a:extLst>
                    <a:ext uri="{FF2B5EF4-FFF2-40B4-BE49-F238E27FC236}">
                      <a16:creationId xmlns:a16="http://schemas.microsoft.com/office/drawing/2014/main" id="{BEA63244-7D16-4172-A445-0527B116F9FA}"/>
                    </a:ext>
                  </a:extLst>
                </p:cNvPr>
                <p:cNvSpPr/>
                <p:nvPr/>
              </p:nvSpPr>
              <p:spPr>
                <a:xfrm>
                  <a:off x="9663617" y="493061"/>
                  <a:ext cx="265611" cy="906689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45" name="Pravokotnik: zaokroženi vogali 44">
                  <a:extLst>
                    <a:ext uri="{FF2B5EF4-FFF2-40B4-BE49-F238E27FC236}">
                      <a16:creationId xmlns:a16="http://schemas.microsoft.com/office/drawing/2014/main" id="{A45FC224-16CE-4A3A-AECC-2CCBD1A5A05E}"/>
                    </a:ext>
                  </a:extLst>
                </p:cNvPr>
                <p:cNvSpPr/>
                <p:nvPr/>
              </p:nvSpPr>
              <p:spPr>
                <a:xfrm>
                  <a:off x="9102409" y="388730"/>
                  <a:ext cx="826819" cy="348538"/>
                </a:xfrm>
                <a:prstGeom prst="round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46" name="Diagram poteka: notranji pomnilnik 45">
                  <a:extLst>
                    <a:ext uri="{FF2B5EF4-FFF2-40B4-BE49-F238E27FC236}">
                      <a16:creationId xmlns:a16="http://schemas.microsoft.com/office/drawing/2014/main" id="{4815AAFC-F502-4FF9-AAA0-A3B6F3320356}"/>
                    </a:ext>
                  </a:extLst>
                </p:cNvPr>
                <p:cNvSpPr/>
                <p:nvPr/>
              </p:nvSpPr>
              <p:spPr>
                <a:xfrm rot="10800000">
                  <a:off x="9441191" y="3036021"/>
                  <a:ext cx="740123" cy="510326"/>
                </a:xfrm>
                <a:prstGeom prst="flowChartInternalStorag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47" name="Diagram poteka: nadomestni process 46">
                  <a:extLst>
                    <a:ext uri="{FF2B5EF4-FFF2-40B4-BE49-F238E27FC236}">
                      <a16:creationId xmlns:a16="http://schemas.microsoft.com/office/drawing/2014/main" id="{EFE71DBE-D9D5-459F-B832-B67190CE7944}"/>
                    </a:ext>
                  </a:extLst>
                </p:cNvPr>
                <p:cNvSpPr/>
                <p:nvPr/>
              </p:nvSpPr>
              <p:spPr>
                <a:xfrm>
                  <a:off x="10381080" y="2402975"/>
                  <a:ext cx="563017" cy="355553"/>
                </a:xfrm>
                <a:prstGeom prst="flowChartAlternateProcess">
                  <a:avLst/>
                </a:prstGeom>
                <a:solidFill>
                  <a:srgbClr val="FFC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b="1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62" name="PoljeZBesedilom 61">
                  <a:extLst>
                    <a:ext uri="{FF2B5EF4-FFF2-40B4-BE49-F238E27FC236}">
                      <a16:creationId xmlns:a16="http://schemas.microsoft.com/office/drawing/2014/main" id="{DD12FC4F-25CE-4F03-B926-AF5253875B4E}"/>
                    </a:ext>
                  </a:extLst>
                </p:cNvPr>
                <p:cNvSpPr txBox="1"/>
                <p:nvPr/>
              </p:nvSpPr>
              <p:spPr>
                <a:xfrm>
                  <a:off x="7604533" y="1503838"/>
                  <a:ext cx="107215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Pnevmatsko</a:t>
                  </a:r>
                </a:p>
                <a:p>
                  <a:r>
                    <a:rPr lang="sl-SI" sz="1400" dirty="0"/>
                    <a:t> prijemalo</a:t>
                  </a:r>
                </a:p>
              </p:txBody>
            </p:sp>
            <p:sp>
              <p:nvSpPr>
                <p:cNvPr id="63" name="PoljeZBesedilom 62">
                  <a:extLst>
                    <a:ext uri="{FF2B5EF4-FFF2-40B4-BE49-F238E27FC236}">
                      <a16:creationId xmlns:a16="http://schemas.microsoft.com/office/drawing/2014/main" id="{BB67E14A-BBEB-4082-BB9C-8D88D313DDC6}"/>
                    </a:ext>
                  </a:extLst>
                </p:cNvPr>
                <p:cNvSpPr txBox="1"/>
                <p:nvPr/>
              </p:nvSpPr>
              <p:spPr>
                <a:xfrm>
                  <a:off x="7137830" y="437199"/>
                  <a:ext cx="174547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Vodilo in pnevmatski </a:t>
                  </a:r>
                </a:p>
                <a:p>
                  <a:r>
                    <a:rPr lang="sl-SI" sz="1400" dirty="0"/>
                    <a:t>delovni valj za  Z - os</a:t>
                  </a:r>
                </a:p>
              </p:txBody>
            </p:sp>
            <p:cxnSp>
              <p:nvCxnSpPr>
                <p:cNvPr id="69" name="Povezovalnik: ukrivljeno 68">
                  <a:extLst>
                    <a:ext uri="{FF2B5EF4-FFF2-40B4-BE49-F238E27FC236}">
                      <a16:creationId xmlns:a16="http://schemas.microsoft.com/office/drawing/2014/main" id="{AD940CEA-CEDE-427A-B1ED-B33CA91912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6687" y="911746"/>
                  <a:ext cx="1119736" cy="179321"/>
                </a:xfrm>
                <a:prstGeom prst="curvedConnector3">
                  <a:avLst>
                    <a:gd name="adj1" fmla="val 50000"/>
                  </a:avLst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Povezovalnik: ukrivljeno 70">
                  <a:extLst>
                    <a:ext uri="{FF2B5EF4-FFF2-40B4-BE49-F238E27FC236}">
                      <a16:creationId xmlns:a16="http://schemas.microsoft.com/office/drawing/2014/main" id="{0D4ABB33-89D2-4594-86A1-A74BB0FE2E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10451" y="1841729"/>
                  <a:ext cx="899590" cy="360084"/>
                </a:xfrm>
                <a:prstGeom prst="curvedConnector3">
                  <a:avLst>
                    <a:gd name="adj1" fmla="val 50000"/>
                  </a:avLst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Skupina 79">
                <a:extLst>
                  <a:ext uri="{FF2B5EF4-FFF2-40B4-BE49-F238E27FC236}">
                    <a16:creationId xmlns:a16="http://schemas.microsoft.com/office/drawing/2014/main" id="{46409504-94EC-46B3-B8B1-455CF1CE53BF}"/>
                  </a:ext>
                </a:extLst>
              </p:cNvPr>
              <p:cNvGrpSpPr/>
              <p:nvPr/>
            </p:nvGrpSpPr>
            <p:grpSpPr>
              <a:xfrm>
                <a:off x="975961" y="41041"/>
                <a:ext cx="5717676" cy="4401009"/>
                <a:chOff x="975961" y="41041"/>
                <a:chExt cx="5717676" cy="4401009"/>
              </a:xfrm>
            </p:grpSpPr>
            <p:grpSp>
              <p:nvGrpSpPr>
                <p:cNvPr id="35" name="Skupina 34">
                  <a:extLst>
                    <a:ext uri="{FF2B5EF4-FFF2-40B4-BE49-F238E27FC236}">
                      <a16:creationId xmlns:a16="http://schemas.microsoft.com/office/drawing/2014/main" id="{6C3C842B-A44D-4AAD-A47B-A039BBAB86D5}"/>
                    </a:ext>
                  </a:extLst>
                </p:cNvPr>
                <p:cNvGrpSpPr/>
                <p:nvPr/>
              </p:nvGrpSpPr>
              <p:grpSpPr>
                <a:xfrm>
                  <a:off x="981489" y="468260"/>
                  <a:ext cx="4032072" cy="3973790"/>
                  <a:chOff x="2006237" y="1694060"/>
                  <a:chExt cx="4032072" cy="3973790"/>
                </a:xfrm>
              </p:grpSpPr>
              <p:sp>
                <p:nvSpPr>
                  <p:cNvPr id="24" name="Pravokotnik: zaokroženi vogali 23">
                    <a:extLst>
                      <a:ext uri="{FF2B5EF4-FFF2-40B4-BE49-F238E27FC236}">
                        <a16:creationId xmlns:a16="http://schemas.microsoft.com/office/drawing/2014/main" id="{8FCF4785-66EC-4E26-931C-E905D85C4F16}"/>
                      </a:ext>
                    </a:extLst>
                  </p:cNvPr>
                  <p:cNvSpPr/>
                  <p:nvPr/>
                </p:nvSpPr>
                <p:spPr>
                  <a:xfrm>
                    <a:off x="3269362" y="3670480"/>
                    <a:ext cx="2343694" cy="1830287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l-SI"/>
                  </a:p>
                </p:txBody>
              </p:sp>
              <p:sp>
                <p:nvSpPr>
                  <p:cNvPr id="25" name="Diagram poteka: notranji pomnilnik 24">
                    <a:extLst>
                      <a:ext uri="{FF2B5EF4-FFF2-40B4-BE49-F238E27FC236}">
                        <a16:creationId xmlns:a16="http://schemas.microsoft.com/office/drawing/2014/main" id="{BCF81EF8-2F4F-4D4A-A7D4-EC21BADF9B87}"/>
                      </a:ext>
                    </a:extLst>
                  </p:cNvPr>
                  <p:cNvSpPr/>
                  <p:nvPr/>
                </p:nvSpPr>
                <p:spPr>
                  <a:xfrm>
                    <a:off x="4576514" y="4602481"/>
                    <a:ext cx="800100" cy="708660"/>
                  </a:xfrm>
                  <a:prstGeom prst="flowChartInternalStorage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l-SI" dirty="0"/>
                  </a:p>
                </p:txBody>
              </p:sp>
              <p:sp>
                <p:nvSpPr>
                  <p:cNvPr id="28" name="Diagram poteka: povezovalnik 27">
                    <a:extLst>
                      <a:ext uri="{FF2B5EF4-FFF2-40B4-BE49-F238E27FC236}">
                        <a16:creationId xmlns:a16="http://schemas.microsoft.com/office/drawing/2014/main" id="{081EDAB8-A2D0-4DAE-B7C0-ED5977DCA686}"/>
                      </a:ext>
                    </a:extLst>
                  </p:cNvPr>
                  <p:cNvSpPr/>
                  <p:nvPr/>
                </p:nvSpPr>
                <p:spPr>
                  <a:xfrm>
                    <a:off x="4573177" y="4649845"/>
                    <a:ext cx="615696" cy="638435"/>
                  </a:xfrm>
                  <a:prstGeom prst="flowChartConnector">
                    <a:avLst/>
                  </a:prstGeom>
                </p:spPr>
                <p:style>
                  <a:lnRef idx="3">
                    <a:schemeClr val="lt1"/>
                  </a:lnRef>
                  <a:fillRef idx="1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l-SI" dirty="0"/>
                  </a:p>
                </p:txBody>
              </p:sp>
              <p:grpSp>
                <p:nvGrpSpPr>
                  <p:cNvPr id="18" name="Skupina 17">
                    <a:extLst>
                      <a:ext uri="{FF2B5EF4-FFF2-40B4-BE49-F238E27FC236}">
                        <a16:creationId xmlns:a16="http://schemas.microsoft.com/office/drawing/2014/main" id="{BC781F32-EE6E-4A0D-BF9D-752B939E69D5}"/>
                      </a:ext>
                    </a:extLst>
                  </p:cNvPr>
                  <p:cNvGrpSpPr/>
                  <p:nvPr/>
                </p:nvGrpSpPr>
                <p:grpSpPr>
                  <a:xfrm>
                    <a:off x="2006237" y="1694060"/>
                    <a:ext cx="4032072" cy="1422428"/>
                    <a:chOff x="2090057" y="2633930"/>
                    <a:chExt cx="4032072" cy="1422428"/>
                  </a:xfrm>
                </p:grpSpPr>
                <p:sp>
                  <p:nvSpPr>
                    <p:cNvPr id="5" name="Pravokotnik: zaokroženi vogali 4">
                      <a:extLst>
                        <a:ext uri="{FF2B5EF4-FFF2-40B4-BE49-F238E27FC236}">
                          <a16:creationId xmlns:a16="http://schemas.microsoft.com/office/drawing/2014/main" id="{471BC0C9-63F8-4BAE-828E-F6E30500C9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77987" y="2633930"/>
                      <a:ext cx="418011" cy="496389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 dirty="0"/>
                    </a:p>
                  </p:txBody>
                </p:sp>
                <p:sp>
                  <p:nvSpPr>
                    <p:cNvPr id="8" name="Pravokotnik 7">
                      <a:extLst>
                        <a:ext uri="{FF2B5EF4-FFF2-40B4-BE49-F238E27FC236}">
                          <a16:creationId xmlns:a16="http://schemas.microsoft.com/office/drawing/2014/main" id="{01815567-6F97-45F1-A6E8-72ADB646EC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14442" y="3222172"/>
                      <a:ext cx="365759" cy="75764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9" name="Pravokotnik 8">
                      <a:extLst>
                        <a:ext uri="{FF2B5EF4-FFF2-40B4-BE49-F238E27FC236}">
                          <a16:creationId xmlns:a16="http://schemas.microsoft.com/office/drawing/2014/main" id="{0A6B039A-66E0-4C8D-A33F-19F1C76DDE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04114" y="3222171"/>
                      <a:ext cx="365759" cy="75764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10" name="Pravokotnik: zaokroženi vogali 9">
                      <a:extLst>
                        <a:ext uri="{FF2B5EF4-FFF2-40B4-BE49-F238E27FC236}">
                          <a16:creationId xmlns:a16="http://schemas.microsoft.com/office/drawing/2014/main" id="{46AB8B4C-3E10-4AF1-A899-EF286D24EC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49980" y="3133437"/>
                      <a:ext cx="71849" cy="809803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13" name="Pravokotnik: zaokroženi vogali 12">
                      <a:extLst>
                        <a:ext uri="{FF2B5EF4-FFF2-40B4-BE49-F238E27FC236}">
                          <a16:creationId xmlns:a16="http://schemas.microsoft.com/office/drawing/2014/main" id="{72940015-F607-4725-8C7D-C25ADE1578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7012" y="3185183"/>
                      <a:ext cx="71849" cy="809803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14" name="Pravokotnik 13">
                      <a:extLst>
                        <a:ext uri="{FF2B5EF4-FFF2-40B4-BE49-F238E27FC236}">
                          <a16:creationId xmlns:a16="http://schemas.microsoft.com/office/drawing/2014/main" id="{5335A948-5686-456F-B7CF-19352B7E65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0058" y="3264843"/>
                      <a:ext cx="4032071" cy="685365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6">
                        <a:shade val="50000"/>
                      </a:schemeClr>
                    </a:lnRef>
                    <a:fillRef idx="1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15" name="Pravokotnik: zaokroženi vogali 14">
                      <a:extLst>
                        <a:ext uri="{FF2B5EF4-FFF2-40B4-BE49-F238E27FC236}">
                          <a16:creationId xmlns:a16="http://schemas.microsoft.com/office/drawing/2014/main" id="{5C671904-277D-45A5-A2AE-E777029979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0057" y="3970165"/>
                      <a:ext cx="3979815" cy="86193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17" name="Pravokotnik: zaokroženi vogali 16">
                      <a:extLst>
                        <a:ext uri="{FF2B5EF4-FFF2-40B4-BE49-F238E27FC236}">
                          <a16:creationId xmlns:a16="http://schemas.microsoft.com/office/drawing/2014/main" id="{29BCC1FE-F0DB-461B-A2E7-1161204E66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16183" y="3148145"/>
                      <a:ext cx="3979815" cy="86193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 dirty="0"/>
                    </a:p>
                  </p:txBody>
                </p:sp>
              </p:grpSp>
              <p:grpSp>
                <p:nvGrpSpPr>
                  <p:cNvPr id="23" name="Skupina 22">
                    <a:extLst>
                      <a:ext uri="{FF2B5EF4-FFF2-40B4-BE49-F238E27FC236}">
                        <a16:creationId xmlns:a16="http://schemas.microsoft.com/office/drawing/2014/main" id="{7BD4F4BD-D6B2-4126-B50A-2AD9EDA9A326}"/>
                      </a:ext>
                    </a:extLst>
                  </p:cNvPr>
                  <p:cNvGrpSpPr/>
                  <p:nvPr/>
                </p:nvGrpSpPr>
                <p:grpSpPr>
                  <a:xfrm>
                    <a:off x="4176409" y="2208275"/>
                    <a:ext cx="1020047" cy="3459575"/>
                    <a:chOff x="4093028" y="2941225"/>
                    <a:chExt cx="1020047" cy="3459575"/>
                  </a:xfrm>
                </p:grpSpPr>
                <p:sp>
                  <p:nvSpPr>
                    <p:cNvPr id="21" name="Pravokotnik: zaokroženi vogali 20">
                      <a:extLst>
                        <a:ext uri="{FF2B5EF4-FFF2-40B4-BE49-F238E27FC236}">
                          <a16:creationId xmlns:a16="http://schemas.microsoft.com/office/drawing/2014/main" id="{D299301D-C5BC-4F05-9BFD-B47A05BACE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3028" y="3831488"/>
                      <a:ext cx="495947" cy="293704"/>
                    </a:xfrm>
                    <a:prstGeom prst="round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 dirty="0"/>
                    </a:p>
                  </p:txBody>
                </p:sp>
                <p:sp>
                  <p:nvSpPr>
                    <p:cNvPr id="19" name="Pravokotnik 18">
                      <a:extLst>
                        <a:ext uri="{FF2B5EF4-FFF2-40B4-BE49-F238E27FC236}">
                          <a16:creationId xmlns:a16="http://schemas.microsoft.com/office/drawing/2014/main" id="{19FD3CA2-8866-424C-9127-118847071B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93925" y="2941225"/>
                      <a:ext cx="286634" cy="3459575"/>
                    </a:xfrm>
                    <a:prstGeom prst="rect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22" name="Pravokotnik 21">
                      <a:extLst>
                        <a:ext uri="{FF2B5EF4-FFF2-40B4-BE49-F238E27FC236}">
                          <a16:creationId xmlns:a16="http://schemas.microsoft.com/office/drawing/2014/main" id="{0F5C3AC1-D255-40B1-A337-332CCD4C82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2236" y="3080882"/>
                      <a:ext cx="92964" cy="3319918"/>
                    </a:xfrm>
                    <a:prstGeom prst="rec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3"/>
                    </a:lnRef>
                    <a:fillRef idx="3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/>
                    </a:p>
                  </p:txBody>
                </p:sp>
                <p:sp>
                  <p:nvSpPr>
                    <p:cNvPr id="20" name="Šestkotnik 19">
                      <a:extLst>
                        <a:ext uri="{FF2B5EF4-FFF2-40B4-BE49-F238E27FC236}">
                          <a16:creationId xmlns:a16="http://schemas.microsoft.com/office/drawing/2014/main" id="{1898583C-C0B5-4E73-9359-BD4CD2EF3D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9602" y="5547489"/>
                      <a:ext cx="873473" cy="301006"/>
                    </a:xfrm>
                    <a:prstGeom prst="hexagon">
                      <a:avLst/>
                    </a:prstGeom>
                  </p:spPr>
                  <p:style>
                    <a:lnRef idx="1">
                      <a:schemeClr val="dk1"/>
                    </a:lnRef>
                    <a:fillRef idx="2">
                      <a:schemeClr val="dk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l-SI" dirty="0"/>
                    </a:p>
                  </p:txBody>
                </p:sp>
              </p:grpSp>
              <p:sp>
                <p:nvSpPr>
                  <p:cNvPr id="26" name="Diagram poteka: povezovalnik 25">
                    <a:extLst>
                      <a:ext uri="{FF2B5EF4-FFF2-40B4-BE49-F238E27FC236}">
                        <a16:creationId xmlns:a16="http://schemas.microsoft.com/office/drawing/2014/main" id="{CB50B55D-C233-45F3-BBE8-084A8275703A}"/>
                      </a:ext>
                    </a:extLst>
                  </p:cNvPr>
                  <p:cNvSpPr/>
                  <p:nvPr/>
                </p:nvSpPr>
                <p:spPr>
                  <a:xfrm>
                    <a:off x="5079275" y="2389672"/>
                    <a:ext cx="526761" cy="532814"/>
                  </a:xfrm>
                  <a:prstGeom prst="flowChartConnector">
                    <a:avLst/>
                  </a:prstGeom>
                </p:spPr>
                <p:style>
                  <a:lnRef idx="3">
                    <a:schemeClr val="lt1"/>
                  </a:lnRef>
                  <a:fillRef idx="1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l-SI"/>
                  </a:p>
                </p:txBody>
              </p:sp>
            </p:grpSp>
            <p:sp>
              <p:nvSpPr>
                <p:cNvPr id="49" name="Pravokotnik: zaokroženi vogali 48">
                  <a:extLst>
                    <a:ext uri="{FF2B5EF4-FFF2-40B4-BE49-F238E27FC236}">
                      <a16:creationId xmlns:a16="http://schemas.microsoft.com/office/drawing/2014/main" id="{03A87E27-843A-47B7-ABB5-E446BDCF03FB}"/>
                    </a:ext>
                  </a:extLst>
                </p:cNvPr>
                <p:cNvSpPr/>
                <p:nvPr/>
              </p:nvSpPr>
              <p:spPr>
                <a:xfrm>
                  <a:off x="4040826" y="3636388"/>
                  <a:ext cx="230913" cy="154224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cxnSp>
              <p:nvCxnSpPr>
                <p:cNvPr id="51" name="Povezovalnik: ukrivljeno 50">
                  <a:extLst>
                    <a:ext uri="{FF2B5EF4-FFF2-40B4-BE49-F238E27FC236}">
                      <a16:creationId xmlns:a16="http://schemas.microsoft.com/office/drawing/2014/main" id="{9CE7414D-667D-406C-99E9-437F0ECEC725}"/>
                    </a:ext>
                  </a:extLst>
                </p:cNvPr>
                <p:cNvCxnSpPr>
                  <a:cxnSpLocks/>
                  <a:stCxn id="52" idx="2"/>
                  <a:endCxn id="5" idx="3"/>
                </p:cNvCxnSpPr>
                <p:nvPr/>
              </p:nvCxnSpPr>
              <p:spPr>
                <a:xfrm rot="5400000">
                  <a:off x="5161202" y="160133"/>
                  <a:ext cx="382551" cy="730095"/>
                </a:xfrm>
                <a:prstGeom prst="curvedConnector2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PoljeZBesedilom 51">
                  <a:extLst>
                    <a:ext uri="{FF2B5EF4-FFF2-40B4-BE49-F238E27FC236}">
                      <a16:creationId xmlns:a16="http://schemas.microsoft.com/office/drawing/2014/main" id="{C20F458F-C59C-4F87-AD74-51C1C8FC07DF}"/>
                    </a:ext>
                  </a:extLst>
                </p:cNvPr>
                <p:cNvSpPr txBox="1"/>
                <p:nvPr/>
              </p:nvSpPr>
              <p:spPr>
                <a:xfrm>
                  <a:off x="4741412" y="41041"/>
                  <a:ext cx="1952225" cy="2928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Električni DC pogon traku</a:t>
                  </a:r>
                </a:p>
              </p:txBody>
            </p:sp>
            <p:sp>
              <p:nvSpPr>
                <p:cNvPr id="56" name="PoljeZBesedilom 55">
                  <a:extLst>
                    <a:ext uri="{FF2B5EF4-FFF2-40B4-BE49-F238E27FC236}">
                      <a16:creationId xmlns:a16="http://schemas.microsoft.com/office/drawing/2014/main" id="{94B4CF84-3DB4-4916-AAF1-83AC256E4298}"/>
                    </a:ext>
                  </a:extLst>
                </p:cNvPr>
                <p:cNvSpPr txBox="1"/>
                <p:nvPr/>
              </p:nvSpPr>
              <p:spPr>
                <a:xfrm>
                  <a:off x="5388840" y="1193332"/>
                  <a:ext cx="114307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Obdelovanec</a:t>
                  </a:r>
                </a:p>
              </p:txBody>
            </p:sp>
            <p:sp>
              <p:nvSpPr>
                <p:cNvPr id="57" name="PoljeZBesedilom 56">
                  <a:extLst>
                    <a:ext uri="{FF2B5EF4-FFF2-40B4-BE49-F238E27FC236}">
                      <a16:creationId xmlns:a16="http://schemas.microsoft.com/office/drawing/2014/main" id="{2BDB4990-8660-473A-9A12-4FF5F162B632}"/>
                    </a:ext>
                  </a:extLst>
                </p:cNvPr>
                <p:cNvSpPr txBox="1"/>
                <p:nvPr/>
              </p:nvSpPr>
              <p:spPr>
                <a:xfrm>
                  <a:off x="1242040" y="201134"/>
                  <a:ext cx="2258625" cy="2928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Električni </a:t>
                  </a:r>
                  <a:r>
                    <a:rPr lang="sl-SI" sz="1400" dirty="0" err="1"/>
                    <a:t>servo</a:t>
                  </a:r>
                  <a:r>
                    <a:rPr lang="sl-SI" sz="1400" dirty="0"/>
                    <a:t> pogon za X-os</a:t>
                  </a:r>
                </a:p>
              </p:txBody>
            </p:sp>
            <p:sp>
              <p:nvSpPr>
                <p:cNvPr id="58" name="PoljeZBesedilom 57">
                  <a:extLst>
                    <a:ext uri="{FF2B5EF4-FFF2-40B4-BE49-F238E27FC236}">
                      <a16:creationId xmlns:a16="http://schemas.microsoft.com/office/drawing/2014/main" id="{AC871BDE-31E9-4A3D-A444-E7EC5D2A718F}"/>
                    </a:ext>
                  </a:extLst>
                </p:cNvPr>
                <p:cNvSpPr txBox="1"/>
                <p:nvPr/>
              </p:nvSpPr>
              <p:spPr>
                <a:xfrm>
                  <a:off x="2237141" y="2554518"/>
                  <a:ext cx="807599" cy="6150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dirty="0"/>
                    <a:t>Pakirni</a:t>
                  </a:r>
                </a:p>
                <a:p>
                  <a:r>
                    <a:rPr lang="sl-SI" dirty="0"/>
                    <a:t> modul</a:t>
                  </a:r>
                </a:p>
              </p:txBody>
            </p:sp>
            <p:sp>
              <p:nvSpPr>
                <p:cNvPr id="59" name="PoljeZBesedilom 58">
                  <a:extLst>
                    <a:ext uri="{FF2B5EF4-FFF2-40B4-BE49-F238E27FC236}">
                      <a16:creationId xmlns:a16="http://schemas.microsoft.com/office/drawing/2014/main" id="{208F42EC-F974-4583-A379-76E09C0091C4}"/>
                    </a:ext>
                  </a:extLst>
                </p:cNvPr>
                <p:cNvSpPr txBox="1"/>
                <p:nvPr/>
              </p:nvSpPr>
              <p:spPr>
                <a:xfrm>
                  <a:off x="4813262" y="2373651"/>
                  <a:ext cx="10411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l-SI" sz="1400" dirty="0"/>
                    <a:t>Vodilo X-osi</a:t>
                  </a:r>
                </a:p>
              </p:txBody>
            </p:sp>
            <p:sp>
              <p:nvSpPr>
                <p:cNvPr id="61" name="PoljeZBesedilom 60">
                  <a:extLst>
                    <a:ext uri="{FF2B5EF4-FFF2-40B4-BE49-F238E27FC236}">
                      <a16:creationId xmlns:a16="http://schemas.microsoft.com/office/drawing/2014/main" id="{EA5254CB-1BF2-456D-B4AE-AA440038585B}"/>
                    </a:ext>
                  </a:extLst>
                </p:cNvPr>
                <p:cNvSpPr txBox="1"/>
                <p:nvPr/>
              </p:nvSpPr>
              <p:spPr>
                <a:xfrm>
                  <a:off x="975961" y="687169"/>
                  <a:ext cx="167706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l-SI" dirty="0"/>
                    <a:t>Transportni trak</a:t>
                  </a:r>
                </a:p>
              </p:txBody>
            </p:sp>
            <p:cxnSp>
              <p:nvCxnSpPr>
                <p:cNvPr id="64" name="Povezovalnik: ukrivljeno 63">
                  <a:extLst>
                    <a:ext uri="{FF2B5EF4-FFF2-40B4-BE49-F238E27FC236}">
                      <a16:creationId xmlns:a16="http://schemas.microsoft.com/office/drawing/2014/main" id="{042CB7C8-8522-4554-8DDD-6055410E11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4391820" y="1232650"/>
                  <a:ext cx="1071286" cy="231800"/>
                </a:xfrm>
                <a:prstGeom prst="curvedConnector3">
                  <a:avLst>
                    <a:gd name="adj1" fmla="val 50000"/>
                  </a:avLst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Povezovalnik: ukrivljeno 71">
                  <a:extLst>
                    <a:ext uri="{FF2B5EF4-FFF2-40B4-BE49-F238E27FC236}">
                      <a16:creationId xmlns:a16="http://schemas.microsoft.com/office/drawing/2014/main" id="{30F5C2EE-D270-4EDE-8B23-C407B70E6287}"/>
                    </a:ext>
                  </a:extLst>
                </p:cNvPr>
                <p:cNvCxnSpPr>
                  <a:cxnSpLocks/>
                  <a:stCxn id="59" idx="1"/>
                </p:cNvCxnSpPr>
                <p:nvPr/>
              </p:nvCxnSpPr>
              <p:spPr>
                <a:xfrm rot="10800000" flipV="1">
                  <a:off x="3512942" y="2527540"/>
                  <a:ext cx="1300320" cy="304411"/>
                </a:xfrm>
                <a:prstGeom prst="curvedConnector3">
                  <a:avLst>
                    <a:gd name="adj1" fmla="val 50000"/>
                  </a:avLst>
                </a:prstGeom>
                <a:ln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Povezovalnik: ukrivljeno 65">
                  <a:extLst>
                    <a:ext uri="{FF2B5EF4-FFF2-40B4-BE49-F238E27FC236}">
                      <a16:creationId xmlns:a16="http://schemas.microsoft.com/office/drawing/2014/main" id="{BDC2AC6D-EBD8-4BCC-8CAC-AC9DC56B2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5889" y="479372"/>
                  <a:ext cx="728857" cy="256816"/>
                </a:xfrm>
                <a:prstGeom prst="curvedConnector3">
                  <a:avLst>
                    <a:gd name="adj1" fmla="val 50000"/>
                  </a:avLst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" name="PoljeZBesedilom 83">
                <a:extLst>
                  <a:ext uri="{FF2B5EF4-FFF2-40B4-BE49-F238E27FC236}">
                    <a16:creationId xmlns:a16="http://schemas.microsoft.com/office/drawing/2014/main" id="{35051431-22D0-44DA-BF12-B03800C7B374}"/>
                  </a:ext>
                </a:extLst>
              </p:cNvPr>
              <p:cNvSpPr txBox="1"/>
              <p:nvPr/>
            </p:nvSpPr>
            <p:spPr>
              <a:xfrm>
                <a:off x="6876559" y="3675203"/>
                <a:ext cx="1935479" cy="497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l-SI" sz="1400" dirty="0"/>
                  <a:t>Kartonasta </a:t>
                </a:r>
              </a:p>
              <a:p>
                <a:r>
                  <a:rPr lang="sl-SI" sz="1400" dirty="0"/>
                  <a:t>embalaža</a:t>
                </a:r>
              </a:p>
            </p:txBody>
          </p:sp>
          <p:cxnSp>
            <p:nvCxnSpPr>
              <p:cNvPr id="85" name="Povezovalnik: ukrivljeno 84">
                <a:extLst>
                  <a:ext uri="{FF2B5EF4-FFF2-40B4-BE49-F238E27FC236}">
                    <a16:creationId xmlns:a16="http://schemas.microsoft.com/office/drawing/2014/main" id="{84DDFD02-62A8-4A3F-964C-FE0E19B2629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55820" y="3092456"/>
                <a:ext cx="1783590" cy="570193"/>
              </a:xfrm>
              <a:prstGeom prst="curvedConnector3">
                <a:avLst>
                  <a:gd name="adj1" fmla="val 50000"/>
                </a:avLst>
              </a:prstGeom>
              <a:ln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89" name="Povezovalnik: ukrivljeno 88">
                <a:extLst>
                  <a:ext uri="{FF2B5EF4-FFF2-40B4-BE49-F238E27FC236}">
                    <a16:creationId xmlns:a16="http://schemas.microsoft.com/office/drawing/2014/main" id="{D7413159-B470-4D39-A335-EC55D3F8FE1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6945600" y="2987874"/>
                <a:ext cx="968143" cy="452296"/>
              </a:xfrm>
              <a:prstGeom prst="curvedConnector3">
                <a:avLst>
                  <a:gd name="adj1" fmla="val 50000"/>
                </a:avLst>
              </a:prstGeom>
              <a:ln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93" name="Diagram poteka: nadomestni process 92">
                <a:extLst>
                  <a:ext uri="{FF2B5EF4-FFF2-40B4-BE49-F238E27FC236}">
                    <a16:creationId xmlns:a16="http://schemas.microsoft.com/office/drawing/2014/main" id="{71A270F4-C1F5-4320-A7FA-EDB1F1638DA5}"/>
                  </a:ext>
                </a:extLst>
              </p:cNvPr>
              <p:cNvSpPr/>
              <p:nvPr/>
            </p:nvSpPr>
            <p:spPr>
              <a:xfrm>
                <a:off x="9518262" y="3077854"/>
                <a:ext cx="563017" cy="355553"/>
              </a:xfrm>
              <a:prstGeom prst="flowChartAlternateProcess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 b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95" name="Puščica: levo-desno 94">
                <a:extLst>
                  <a:ext uri="{FF2B5EF4-FFF2-40B4-BE49-F238E27FC236}">
                    <a16:creationId xmlns:a16="http://schemas.microsoft.com/office/drawing/2014/main" id="{A8804D75-FEBE-48CC-B5D0-B13A3F033DD1}"/>
                  </a:ext>
                </a:extLst>
              </p:cNvPr>
              <p:cNvSpPr/>
              <p:nvPr/>
            </p:nvSpPr>
            <p:spPr>
              <a:xfrm>
                <a:off x="1019113" y="1418820"/>
                <a:ext cx="880219" cy="164578"/>
              </a:xfrm>
              <a:prstGeom prst="leftRight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  <p:sp>
            <p:nvSpPr>
              <p:cNvPr id="96" name="Diagram poteka: notranji pomnilnik 95">
                <a:extLst>
                  <a:ext uri="{FF2B5EF4-FFF2-40B4-BE49-F238E27FC236}">
                    <a16:creationId xmlns:a16="http://schemas.microsoft.com/office/drawing/2014/main" id="{8B51B177-338B-4B8D-A0C0-C17180406C09}"/>
                  </a:ext>
                </a:extLst>
              </p:cNvPr>
              <p:cNvSpPr/>
              <p:nvPr/>
            </p:nvSpPr>
            <p:spPr>
              <a:xfrm rot="10800000">
                <a:off x="7583305" y="2293248"/>
                <a:ext cx="740123" cy="436703"/>
              </a:xfrm>
              <a:prstGeom prst="flowChartInternalStora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  <p:sp>
            <p:nvSpPr>
              <p:cNvPr id="99" name="Diagram poteka: nadomestni process 98">
                <a:extLst>
                  <a:ext uri="{FF2B5EF4-FFF2-40B4-BE49-F238E27FC236}">
                    <a16:creationId xmlns:a16="http://schemas.microsoft.com/office/drawing/2014/main" id="{23B48B46-701A-4732-B834-4352AD129C08}"/>
                  </a:ext>
                </a:extLst>
              </p:cNvPr>
              <p:cNvSpPr/>
              <p:nvPr/>
            </p:nvSpPr>
            <p:spPr>
              <a:xfrm>
                <a:off x="7655820" y="2340547"/>
                <a:ext cx="563017" cy="355553"/>
              </a:xfrm>
              <a:prstGeom prst="flowChartAlternateProcess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 b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00" name="Puščica: levo-desno 99">
                <a:extLst>
                  <a:ext uri="{FF2B5EF4-FFF2-40B4-BE49-F238E27FC236}">
                    <a16:creationId xmlns:a16="http://schemas.microsoft.com/office/drawing/2014/main" id="{D8A1CD99-F530-4E54-A50A-8C83A3D50BCD}"/>
                  </a:ext>
                </a:extLst>
              </p:cNvPr>
              <p:cNvSpPr/>
              <p:nvPr/>
            </p:nvSpPr>
            <p:spPr>
              <a:xfrm rot="16200000">
                <a:off x="9656924" y="1262140"/>
                <a:ext cx="880219" cy="164578"/>
              </a:xfrm>
              <a:prstGeom prst="leftRight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 dirty="0"/>
              </a:p>
            </p:txBody>
          </p:sp>
          <p:sp>
            <p:nvSpPr>
              <p:cNvPr id="101" name="Puščica: levo-desno 100">
                <a:extLst>
                  <a:ext uri="{FF2B5EF4-FFF2-40B4-BE49-F238E27FC236}">
                    <a16:creationId xmlns:a16="http://schemas.microsoft.com/office/drawing/2014/main" id="{6F2C3C3C-A0D4-4F18-A473-6BBD92115B59}"/>
                  </a:ext>
                </a:extLst>
              </p:cNvPr>
              <p:cNvSpPr/>
              <p:nvPr/>
            </p:nvSpPr>
            <p:spPr>
              <a:xfrm>
                <a:off x="9567885" y="1946585"/>
                <a:ext cx="433216" cy="191253"/>
              </a:xfrm>
              <a:prstGeom prst="leftRight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 dirty="0"/>
              </a:p>
            </p:txBody>
          </p:sp>
          <p:sp>
            <p:nvSpPr>
              <p:cNvPr id="103" name="Diagram poteka: notranji pomnilnik 102">
                <a:extLst>
                  <a:ext uri="{FF2B5EF4-FFF2-40B4-BE49-F238E27FC236}">
                    <a16:creationId xmlns:a16="http://schemas.microsoft.com/office/drawing/2014/main" id="{6E059048-2BA5-425B-85AB-CFD39704ED3F}"/>
                  </a:ext>
                </a:extLst>
              </p:cNvPr>
              <p:cNvSpPr/>
              <p:nvPr/>
            </p:nvSpPr>
            <p:spPr>
              <a:xfrm>
                <a:off x="2102385" y="1155260"/>
                <a:ext cx="764221" cy="611604"/>
              </a:xfrm>
              <a:prstGeom prst="flowChartInternalStora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l-SI" dirty="0"/>
              </a:p>
            </p:txBody>
          </p:sp>
          <p:sp>
            <p:nvSpPr>
              <p:cNvPr id="104" name="Diagram poteka: povezovalnik 103">
                <a:extLst>
                  <a:ext uri="{FF2B5EF4-FFF2-40B4-BE49-F238E27FC236}">
                    <a16:creationId xmlns:a16="http://schemas.microsoft.com/office/drawing/2014/main" id="{9EA515DE-65F5-454B-9A02-7F989ED2523D}"/>
                  </a:ext>
                </a:extLst>
              </p:cNvPr>
              <p:cNvSpPr/>
              <p:nvPr/>
            </p:nvSpPr>
            <p:spPr>
              <a:xfrm>
                <a:off x="2199482" y="1193006"/>
                <a:ext cx="588086" cy="550997"/>
              </a:xfrm>
              <a:prstGeom prst="flowChartConnector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 dirty="0"/>
              </a:p>
            </p:txBody>
          </p:sp>
          <p:sp>
            <p:nvSpPr>
              <p:cNvPr id="105" name="PoljeZBesedilom 104">
                <a:extLst>
                  <a:ext uri="{FF2B5EF4-FFF2-40B4-BE49-F238E27FC236}">
                    <a16:creationId xmlns:a16="http://schemas.microsoft.com/office/drawing/2014/main" id="{E22368B6-6E1D-4C24-8348-36E9C6F14E47}"/>
                  </a:ext>
                </a:extLst>
              </p:cNvPr>
              <p:cNvSpPr txBox="1"/>
              <p:nvPr/>
            </p:nvSpPr>
            <p:spPr>
              <a:xfrm>
                <a:off x="8286879" y="-49696"/>
                <a:ext cx="2004667" cy="3514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l-SI" dirty="0"/>
                  <a:t>XZ-prijemalni modul</a:t>
                </a:r>
              </a:p>
            </p:txBody>
          </p:sp>
        </p:grpSp>
        <p:sp>
          <p:nvSpPr>
            <p:cNvPr id="70" name="Pravokotnik: zaokroženi vogali 69">
              <a:extLst>
                <a:ext uri="{FF2B5EF4-FFF2-40B4-BE49-F238E27FC236}">
                  <a16:creationId xmlns:a16="http://schemas.microsoft.com/office/drawing/2014/main" id="{B2F20FE9-71B8-4AF2-A6B8-2BA72EBE9AE0}"/>
                </a:ext>
              </a:extLst>
            </p:cNvPr>
            <p:cNvSpPr/>
            <p:nvPr/>
          </p:nvSpPr>
          <p:spPr>
            <a:xfrm>
              <a:off x="2633175" y="714501"/>
              <a:ext cx="516025" cy="458019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l-SI" dirty="0"/>
            </a:p>
          </p:txBody>
        </p:sp>
        <p:sp>
          <p:nvSpPr>
            <p:cNvPr id="2" name="PoljeZBesedilom 1">
              <a:extLst>
                <a:ext uri="{FF2B5EF4-FFF2-40B4-BE49-F238E27FC236}">
                  <a16:creationId xmlns:a16="http://schemas.microsoft.com/office/drawing/2014/main" id="{E8235D1D-5575-44A7-98E4-3BFD3F5FBB32}"/>
                </a:ext>
              </a:extLst>
            </p:cNvPr>
            <p:cNvSpPr txBox="1"/>
            <p:nvPr/>
          </p:nvSpPr>
          <p:spPr>
            <a:xfrm>
              <a:off x="2547309" y="4858550"/>
              <a:ext cx="830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dirty="0"/>
                <a:t>TLORIS</a:t>
              </a:r>
            </a:p>
          </p:txBody>
        </p:sp>
        <p:sp>
          <p:nvSpPr>
            <p:cNvPr id="75" name="Puščica: levo-desno 74">
              <a:extLst>
                <a:ext uri="{FF2B5EF4-FFF2-40B4-BE49-F238E27FC236}">
                  <a16:creationId xmlns:a16="http://schemas.microsoft.com/office/drawing/2014/main" id="{D37B7945-7CA1-4D4A-AD4E-CFB49D992B08}"/>
                </a:ext>
              </a:extLst>
            </p:cNvPr>
            <p:cNvSpPr/>
            <p:nvPr/>
          </p:nvSpPr>
          <p:spPr>
            <a:xfrm rot="16200000">
              <a:off x="2515060" y="2409484"/>
              <a:ext cx="925039" cy="171241"/>
            </a:xfrm>
            <a:prstGeom prst="leftRight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 dirty="0"/>
            </a:p>
          </p:txBody>
        </p:sp>
        <p:sp>
          <p:nvSpPr>
            <p:cNvPr id="42" name="PoljeZBesedilom 41">
              <a:extLst>
                <a:ext uri="{FF2B5EF4-FFF2-40B4-BE49-F238E27FC236}">
                  <a16:creationId xmlns:a16="http://schemas.microsoft.com/office/drawing/2014/main" id="{09FABF69-7B9B-4617-A2D8-1E8197BBECAA}"/>
                </a:ext>
              </a:extLst>
            </p:cNvPr>
            <p:cNvSpPr txBox="1"/>
            <p:nvPr/>
          </p:nvSpPr>
          <p:spPr>
            <a:xfrm>
              <a:off x="8409825" y="3626456"/>
              <a:ext cx="1476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dirty="0"/>
                <a:t>Pakirni modul</a:t>
              </a:r>
            </a:p>
          </p:txBody>
        </p:sp>
      </p:grp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F6EB6998-7263-045D-8B61-AFD2E4F736E5}"/>
              </a:ext>
            </a:extLst>
          </p:cNvPr>
          <p:cNvSpPr txBox="1"/>
          <p:nvPr/>
        </p:nvSpPr>
        <p:spPr>
          <a:xfrm>
            <a:off x="521706" y="5843763"/>
            <a:ext cx="60976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i="1" dirty="0"/>
              <a:t>Sheme </a:t>
            </a:r>
            <a:r>
              <a:rPr lang="en-US" i="1" dirty="0"/>
              <a:t>so </a:t>
            </a:r>
            <a:r>
              <a:rPr lang="en-US" i="1" dirty="0" err="1"/>
              <a:t>simbolične</a:t>
            </a:r>
            <a:r>
              <a:rPr lang="en-US" i="1" dirty="0"/>
              <a:t> in </a:t>
            </a:r>
            <a:r>
              <a:rPr lang="en-US" i="1" dirty="0" err="1"/>
              <a:t>služijo</a:t>
            </a:r>
            <a:r>
              <a:rPr lang="en-US" i="1" dirty="0"/>
              <a:t> </a:t>
            </a:r>
            <a:r>
              <a:rPr lang="en-US" i="1" dirty="0" err="1"/>
              <a:t>zgolj</a:t>
            </a:r>
            <a:r>
              <a:rPr lang="en-US" i="1" dirty="0"/>
              <a:t> </a:t>
            </a:r>
            <a:r>
              <a:rPr lang="en-US" i="1" dirty="0" err="1"/>
              <a:t>kot</a:t>
            </a:r>
            <a:r>
              <a:rPr lang="en-US" i="1" dirty="0"/>
              <a:t> </a:t>
            </a:r>
            <a:r>
              <a:rPr lang="en-US" i="1" dirty="0" err="1"/>
              <a:t>orientacija</a:t>
            </a:r>
            <a:r>
              <a:rPr lang="en-US" i="1" dirty="0"/>
              <a:t> za </a:t>
            </a:r>
            <a:r>
              <a:rPr lang="en-US" i="1" dirty="0" err="1"/>
              <a:t>razumevanje</a:t>
            </a:r>
            <a:r>
              <a:rPr lang="en-US" i="1" dirty="0"/>
              <a:t> </a:t>
            </a:r>
            <a:r>
              <a:rPr lang="en-US" i="1" dirty="0" err="1"/>
              <a:t>zasnove</a:t>
            </a:r>
            <a:r>
              <a:rPr lang="en-US" i="1" dirty="0"/>
              <a:t> </a:t>
            </a:r>
            <a:r>
              <a:rPr lang="en-US" i="1" dirty="0" err="1"/>
              <a:t>sistema</a:t>
            </a:r>
            <a:r>
              <a:rPr lang="en-US" i="1" dirty="0"/>
              <a:t>. </a:t>
            </a:r>
            <a:r>
              <a:rPr lang="en-US" i="1" dirty="0" err="1"/>
              <a:t>Končna</a:t>
            </a:r>
            <a:r>
              <a:rPr lang="en-US" i="1" dirty="0"/>
              <a:t> </a:t>
            </a:r>
            <a:r>
              <a:rPr lang="en-US" i="1" dirty="0" err="1"/>
              <a:t>izvedba</a:t>
            </a:r>
            <a:r>
              <a:rPr lang="en-US" i="1" dirty="0"/>
              <a:t> se </a:t>
            </a:r>
            <a:r>
              <a:rPr lang="en-US" i="1" dirty="0" err="1"/>
              <a:t>lahko</a:t>
            </a:r>
            <a:r>
              <a:rPr lang="en-US" i="1" dirty="0"/>
              <a:t> </a:t>
            </a:r>
            <a:r>
              <a:rPr lang="en-US" i="1" dirty="0" err="1"/>
              <a:t>razlikuje</a:t>
            </a:r>
            <a:r>
              <a:rPr lang="en-US" i="1" dirty="0"/>
              <a:t> glede </a:t>
            </a:r>
            <a:r>
              <a:rPr lang="en-US" i="1" dirty="0" err="1"/>
              <a:t>na</a:t>
            </a:r>
            <a:r>
              <a:rPr lang="en-US" i="1" dirty="0"/>
              <a:t> </a:t>
            </a:r>
            <a:r>
              <a:rPr lang="en-US" i="1" dirty="0" err="1"/>
              <a:t>tehnične</a:t>
            </a:r>
            <a:r>
              <a:rPr lang="en-US" i="1" dirty="0"/>
              <a:t> </a:t>
            </a:r>
            <a:r>
              <a:rPr lang="en-US" i="1" dirty="0" err="1"/>
              <a:t>rešitve</a:t>
            </a:r>
            <a:r>
              <a:rPr lang="en-US" i="1" dirty="0"/>
              <a:t> </a:t>
            </a:r>
            <a:r>
              <a:rPr lang="en-US" i="1" dirty="0" err="1"/>
              <a:t>ponudnika</a:t>
            </a:r>
            <a:r>
              <a:rPr lang="sl-SI" i="1" dirty="0"/>
              <a:t>.</a:t>
            </a:r>
            <a:endParaRPr lang="sl-SI" dirty="0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21851E6A-9A62-F407-65B7-D9AB4C928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2</a:t>
            </a:fld>
            <a:endParaRPr lang="sl-SI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079B6C32-3898-2156-AAF0-E734F9961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325201"/>
            <a:ext cx="4831499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47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Skupina 73">
            <a:extLst>
              <a:ext uri="{FF2B5EF4-FFF2-40B4-BE49-F238E27FC236}">
                <a16:creationId xmlns:a16="http://schemas.microsoft.com/office/drawing/2014/main" id="{442C2826-9994-4EE9-83B5-AC313C2ABFDF}"/>
              </a:ext>
            </a:extLst>
          </p:cNvPr>
          <p:cNvGrpSpPr/>
          <p:nvPr/>
        </p:nvGrpSpPr>
        <p:grpSpPr>
          <a:xfrm>
            <a:off x="524895" y="1050210"/>
            <a:ext cx="11142210" cy="5289084"/>
            <a:chOff x="524895" y="1050210"/>
            <a:chExt cx="11142210" cy="5289084"/>
          </a:xfrm>
        </p:grpSpPr>
        <p:grpSp>
          <p:nvGrpSpPr>
            <p:cNvPr id="56" name="Skupina 55">
              <a:extLst>
                <a:ext uri="{FF2B5EF4-FFF2-40B4-BE49-F238E27FC236}">
                  <a16:creationId xmlns:a16="http://schemas.microsoft.com/office/drawing/2014/main" id="{9F86B8B9-2CF9-4DE5-BD7D-D5898D45F499}"/>
                </a:ext>
              </a:extLst>
            </p:cNvPr>
            <p:cNvGrpSpPr/>
            <p:nvPr/>
          </p:nvGrpSpPr>
          <p:grpSpPr>
            <a:xfrm>
              <a:off x="524895" y="1050210"/>
              <a:ext cx="11142210" cy="4479250"/>
              <a:chOff x="595169" y="1020232"/>
              <a:chExt cx="11142210" cy="4479250"/>
            </a:xfrm>
          </p:grpSpPr>
          <p:grpSp>
            <p:nvGrpSpPr>
              <p:cNvPr id="27" name="Skupina 26">
                <a:extLst>
                  <a:ext uri="{FF2B5EF4-FFF2-40B4-BE49-F238E27FC236}">
                    <a16:creationId xmlns:a16="http://schemas.microsoft.com/office/drawing/2014/main" id="{4212063B-0918-4A07-9134-57ACBAAECAF6}"/>
                  </a:ext>
                </a:extLst>
              </p:cNvPr>
              <p:cNvGrpSpPr/>
              <p:nvPr/>
            </p:nvGrpSpPr>
            <p:grpSpPr>
              <a:xfrm>
                <a:off x="2089331" y="1951046"/>
                <a:ext cx="5982789" cy="3548436"/>
                <a:chOff x="2307770" y="1939424"/>
                <a:chExt cx="5982789" cy="3548436"/>
              </a:xfrm>
            </p:grpSpPr>
            <p:sp>
              <p:nvSpPr>
                <p:cNvPr id="25" name="Pravokotnik 24">
                  <a:extLst>
                    <a:ext uri="{FF2B5EF4-FFF2-40B4-BE49-F238E27FC236}">
                      <a16:creationId xmlns:a16="http://schemas.microsoft.com/office/drawing/2014/main" id="{E3C06B3C-6566-4A69-BDD1-151ED99B645C}"/>
                    </a:ext>
                  </a:extLst>
                </p:cNvPr>
                <p:cNvSpPr/>
                <p:nvPr/>
              </p:nvSpPr>
              <p:spPr>
                <a:xfrm>
                  <a:off x="3254489" y="4935691"/>
                  <a:ext cx="1331317" cy="110045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4" name="Diagram poteka: nadomestni process 3">
                  <a:extLst>
                    <a:ext uri="{FF2B5EF4-FFF2-40B4-BE49-F238E27FC236}">
                      <a16:creationId xmlns:a16="http://schemas.microsoft.com/office/drawing/2014/main" id="{FED7FF51-1BA5-4E88-AC08-B7F11E306472}"/>
                    </a:ext>
                  </a:extLst>
                </p:cNvPr>
                <p:cNvSpPr/>
                <p:nvPr/>
              </p:nvSpPr>
              <p:spPr>
                <a:xfrm>
                  <a:off x="3291840" y="4685211"/>
                  <a:ext cx="1227909" cy="62701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5" name="Pravokotnik 4">
                  <a:extLst>
                    <a:ext uri="{FF2B5EF4-FFF2-40B4-BE49-F238E27FC236}">
                      <a16:creationId xmlns:a16="http://schemas.microsoft.com/office/drawing/2014/main" id="{68A8FE1C-9EA5-4BE6-A4AC-CC5F1308E64A}"/>
                    </a:ext>
                  </a:extLst>
                </p:cNvPr>
                <p:cNvSpPr/>
                <p:nvPr/>
              </p:nvSpPr>
              <p:spPr>
                <a:xfrm>
                  <a:off x="3021873" y="4798423"/>
                  <a:ext cx="243840" cy="400594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6" name="Pravokotnik 5">
                  <a:extLst>
                    <a:ext uri="{FF2B5EF4-FFF2-40B4-BE49-F238E27FC236}">
                      <a16:creationId xmlns:a16="http://schemas.microsoft.com/office/drawing/2014/main" id="{1D79F9C0-6CC5-4F91-9C2E-98F080C32EE2}"/>
                    </a:ext>
                  </a:extLst>
                </p:cNvPr>
                <p:cNvSpPr/>
                <p:nvPr/>
              </p:nvSpPr>
              <p:spPr>
                <a:xfrm>
                  <a:off x="4545877" y="4798423"/>
                  <a:ext cx="243840" cy="400594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7" name="Pravokotnik 6">
                  <a:extLst>
                    <a:ext uri="{FF2B5EF4-FFF2-40B4-BE49-F238E27FC236}">
                      <a16:creationId xmlns:a16="http://schemas.microsoft.com/office/drawing/2014/main" id="{D46B522B-2DAE-4D7C-B38F-5B1EF6A670BC}"/>
                    </a:ext>
                  </a:extLst>
                </p:cNvPr>
                <p:cNvSpPr/>
                <p:nvPr/>
              </p:nvSpPr>
              <p:spPr>
                <a:xfrm>
                  <a:off x="4728757" y="1939424"/>
                  <a:ext cx="336160" cy="3445087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8" name="Pravokotnik 7">
                  <a:extLst>
                    <a:ext uri="{FF2B5EF4-FFF2-40B4-BE49-F238E27FC236}">
                      <a16:creationId xmlns:a16="http://schemas.microsoft.com/office/drawing/2014/main" id="{07A459C8-DDAC-40A1-BEC5-1F42AD564192}"/>
                    </a:ext>
                  </a:extLst>
                </p:cNvPr>
                <p:cNvSpPr/>
                <p:nvPr/>
              </p:nvSpPr>
              <p:spPr>
                <a:xfrm rot="5400000">
                  <a:off x="5476055" y="411554"/>
                  <a:ext cx="264529" cy="435428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9" name="Pravokotnik 8">
                  <a:extLst>
                    <a:ext uri="{FF2B5EF4-FFF2-40B4-BE49-F238E27FC236}">
                      <a16:creationId xmlns:a16="http://schemas.microsoft.com/office/drawing/2014/main" id="{6269C27C-CB0A-455E-9B3B-F113A8951104}"/>
                    </a:ext>
                  </a:extLst>
                </p:cNvPr>
                <p:cNvSpPr/>
                <p:nvPr/>
              </p:nvSpPr>
              <p:spPr>
                <a:xfrm>
                  <a:off x="5533873" y="4528724"/>
                  <a:ext cx="2243216" cy="86449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b="1" dirty="0"/>
                </a:p>
              </p:txBody>
            </p:sp>
            <p:sp>
              <p:nvSpPr>
                <p:cNvPr id="10" name="Pravokotnik 9">
                  <a:extLst>
                    <a:ext uri="{FF2B5EF4-FFF2-40B4-BE49-F238E27FC236}">
                      <a16:creationId xmlns:a16="http://schemas.microsoft.com/office/drawing/2014/main" id="{7D7BECFD-04E1-4C1A-B56F-923E82B409C9}"/>
                    </a:ext>
                  </a:extLst>
                </p:cNvPr>
                <p:cNvSpPr/>
                <p:nvPr/>
              </p:nvSpPr>
              <p:spPr>
                <a:xfrm>
                  <a:off x="6364780" y="2346393"/>
                  <a:ext cx="558535" cy="57097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1" name="Pravokotnik: zaokroženi vogali 10">
                  <a:extLst>
                    <a:ext uri="{FF2B5EF4-FFF2-40B4-BE49-F238E27FC236}">
                      <a16:creationId xmlns:a16="http://schemas.microsoft.com/office/drawing/2014/main" id="{B8A82D4F-13C9-43D0-8D4A-7538C01C6EB3}"/>
                    </a:ext>
                  </a:extLst>
                </p:cNvPr>
                <p:cNvSpPr/>
                <p:nvPr/>
              </p:nvSpPr>
              <p:spPr>
                <a:xfrm>
                  <a:off x="6592077" y="3261468"/>
                  <a:ext cx="100385" cy="782432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12" name="Pravokotnik: zaokroženi vogali 11">
                  <a:extLst>
                    <a:ext uri="{FF2B5EF4-FFF2-40B4-BE49-F238E27FC236}">
                      <a16:creationId xmlns:a16="http://schemas.microsoft.com/office/drawing/2014/main" id="{22F7CE62-9E19-46A0-B8E2-9A6188EFC7AD}"/>
                    </a:ext>
                  </a:extLst>
                </p:cNvPr>
                <p:cNvSpPr/>
                <p:nvPr/>
              </p:nvSpPr>
              <p:spPr>
                <a:xfrm>
                  <a:off x="6507038" y="2289792"/>
                  <a:ext cx="275201" cy="1164794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13" name="Pravokotnik 12">
                  <a:extLst>
                    <a:ext uri="{FF2B5EF4-FFF2-40B4-BE49-F238E27FC236}">
                      <a16:creationId xmlns:a16="http://schemas.microsoft.com/office/drawing/2014/main" id="{8995DCEA-BEB4-4975-822B-72CF1DC6F05C}"/>
                    </a:ext>
                  </a:extLst>
                </p:cNvPr>
                <p:cNvSpPr/>
                <p:nvPr/>
              </p:nvSpPr>
              <p:spPr>
                <a:xfrm>
                  <a:off x="2943497" y="1959745"/>
                  <a:ext cx="502814" cy="764015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4" name="Pravokotnik 13">
                  <a:extLst>
                    <a:ext uri="{FF2B5EF4-FFF2-40B4-BE49-F238E27FC236}">
                      <a16:creationId xmlns:a16="http://schemas.microsoft.com/office/drawing/2014/main" id="{D6E6C40C-B583-4A34-B046-A8A7DFB72A12}"/>
                    </a:ext>
                  </a:extLst>
                </p:cNvPr>
                <p:cNvSpPr/>
                <p:nvPr/>
              </p:nvSpPr>
              <p:spPr>
                <a:xfrm>
                  <a:off x="3347595" y="4672713"/>
                  <a:ext cx="1111194" cy="639516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6" name="Diagram poteka: nadomestni process 15">
                  <a:extLst>
                    <a:ext uri="{FF2B5EF4-FFF2-40B4-BE49-F238E27FC236}">
                      <a16:creationId xmlns:a16="http://schemas.microsoft.com/office/drawing/2014/main" id="{A93492DB-6475-4F75-A172-1B0CD8E79250}"/>
                    </a:ext>
                  </a:extLst>
                </p:cNvPr>
                <p:cNvSpPr/>
                <p:nvPr/>
              </p:nvSpPr>
              <p:spPr>
                <a:xfrm>
                  <a:off x="6291941" y="4053838"/>
                  <a:ext cx="705395" cy="457770"/>
                </a:xfrm>
                <a:prstGeom prst="flowChartAlternateProcess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5" name="Pravokotnik 14">
                  <a:extLst>
                    <a:ext uri="{FF2B5EF4-FFF2-40B4-BE49-F238E27FC236}">
                      <a16:creationId xmlns:a16="http://schemas.microsoft.com/office/drawing/2014/main" id="{60DDBAFE-A39B-4F50-BE15-E399F5480955}"/>
                    </a:ext>
                  </a:extLst>
                </p:cNvPr>
                <p:cNvSpPr/>
                <p:nvPr/>
              </p:nvSpPr>
              <p:spPr>
                <a:xfrm>
                  <a:off x="6524458" y="3986959"/>
                  <a:ext cx="243932" cy="244278"/>
                </a:xfrm>
                <a:prstGeom prst="rect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17" name="Diagram poteka: nadomestni process 16">
                  <a:extLst>
                    <a:ext uri="{FF2B5EF4-FFF2-40B4-BE49-F238E27FC236}">
                      <a16:creationId xmlns:a16="http://schemas.microsoft.com/office/drawing/2014/main" id="{16AF34F6-8381-4F2B-A7FB-E342D0516E90}"/>
                    </a:ext>
                  </a:extLst>
                </p:cNvPr>
                <p:cNvSpPr/>
                <p:nvPr/>
              </p:nvSpPr>
              <p:spPr>
                <a:xfrm>
                  <a:off x="3554406" y="4212809"/>
                  <a:ext cx="705395" cy="457770"/>
                </a:xfrm>
                <a:prstGeom prst="flowChartAlternateProcess">
                  <a:avLst/>
                </a:pr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8" name="Diagram poteka: notranji pomnilnik 17">
                  <a:extLst>
                    <a:ext uri="{FF2B5EF4-FFF2-40B4-BE49-F238E27FC236}">
                      <a16:creationId xmlns:a16="http://schemas.microsoft.com/office/drawing/2014/main" id="{69B68D3A-0947-492E-913A-BCA8FB6572B6}"/>
                    </a:ext>
                  </a:extLst>
                </p:cNvPr>
                <p:cNvSpPr/>
                <p:nvPr/>
              </p:nvSpPr>
              <p:spPr>
                <a:xfrm rot="10800000">
                  <a:off x="6196210" y="4748015"/>
                  <a:ext cx="935290" cy="565087"/>
                </a:xfrm>
                <a:prstGeom prst="flowChartInternalStorag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19" name="Diagram poteka: nadomestni process 18">
                  <a:extLst>
                    <a:ext uri="{FF2B5EF4-FFF2-40B4-BE49-F238E27FC236}">
                      <a16:creationId xmlns:a16="http://schemas.microsoft.com/office/drawing/2014/main" id="{F4E02820-2D24-4DEA-AB2E-0435B2791447}"/>
                    </a:ext>
                  </a:extLst>
                </p:cNvPr>
                <p:cNvSpPr/>
                <p:nvPr/>
              </p:nvSpPr>
              <p:spPr>
                <a:xfrm>
                  <a:off x="6315647" y="4770068"/>
                  <a:ext cx="665383" cy="473895"/>
                </a:xfrm>
                <a:prstGeom prst="flowChartAlternateProcess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b="1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22" name="Puščica: levo-desno 21">
                  <a:extLst>
                    <a:ext uri="{FF2B5EF4-FFF2-40B4-BE49-F238E27FC236}">
                      <a16:creationId xmlns:a16="http://schemas.microsoft.com/office/drawing/2014/main" id="{28BA4FDA-9A9D-4FED-9630-069EB0E64888}"/>
                    </a:ext>
                  </a:extLst>
                </p:cNvPr>
                <p:cNvSpPr/>
                <p:nvPr/>
              </p:nvSpPr>
              <p:spPr>
                <a:xfrm rot="16200000">
                  <a:off x="6491067" y="3363859"/>
                  <a:ext cx="864495" cy="170520"/>
                </a:xfrm>
                <a:prstGeom prst="leftRightArrow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23" name="Puščica: levo-desno 22">
                  <a:extLst>
                    <a:ext uri="{FF2B5EF4-FFF2-40B4-BE49-F238E27FC236}">
                      <a16:creationId xmlns:a16="http://schemas.microsoft.com/office/drawing/2014/main" id="{AFE7428A-69FA-4A84-B927-EA4E6CC6F841}"/>
                    </a:ext>
                  </a:extLst>
                </p:cNvPr>
                <p:cNvSpPr/>
                <p:nvPr/>
              </p:nvSpPr>
              <p:spPr>
                <a:xfrm>
                  <a:off x="6063428" y="2467396"/>
                  <a:ext cx="1218290" cy="189140"/>
                </a:xfrm>
                <a:prstGeom prst="leftRightArrow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 dirty="0"/>
                </a:p>
              </p:txBody>
            </p:sp>
            <p:sp>
              <p:nvSpPr>
                <p:cNvPr id="24" name="Pravokotnik 23">
                  <a:extLst>
                    <a:ext uri="{FF2B5EF4-FFF2-40B4-BE49-F238E27FC236}">
                      <a16:creationId xmlns:a16="http://schemas.microsoft.com/office/drawing/2014/main" id="{C9337F38-1476-4DB2-9DD6-4108E18F464C}"/>
                    </a:ext>
                  </a:extLst>
                </p:cNvPr>
                <p:cNvSpPr/>
                <p:nvPr/>
              </p:nvSpPr>
              <p:spPr>
                <a:xfrm>
                  <a:off x="2633460" y="4441694"/>
                  <a:ext cx="562394" cy="942817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  <p:sp>
              <p:nvSpPr>
                <p:cNvPr id="26" name="Pravokotnik 25">
                  <a:extLst>
                    <a:ext uri="{FF2B5EF4-FFF2-40B4-BE49-F238E27FC236}">
                      <a16:creationId xmlns:a16="http://schemas.microsoft.com/office/drawing/2014/main" id="{F51F2AFC-93F2-427B-A244-5C3E823F8CBE}"/>
                    </a:ext>
                  </a:extLst>
                </p:cNvPr>
                <p:cNvSpPr/>
                <p:nvPr/>
              </p:nvSpPr>
              <p:spPr>
                <a:xfrm>
                  <a:off x="2307770" y="5384512"/>
                  <a:ext cx="5982789" cy="10334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l-SI"/>
                </a:p>
              </p:txBody>
            </p:sp>
          </p:grpSp>
          <p:sp>
            <p:nvSpPr>
              <p:cNvPr id="28" name="PoljeZBesedilom 27">
                <a:extLst>
                  <a:ext uri="{FF2B5EF4-FFF2-40B4-BE49-F238E27FC236}">
                    <a16:creationId xmlns:a16="http://schemas.microsoft.com/office/drawing/2014/main" id="{D941A967-A8CC-4383-A0C9-DDBE6FC77939}"/>
                  </a:ext>
                </a:extLst>
              </p:cNvPr>
              <p:cNvSpPr txBox="1"/>
              <p:nvPr/>
            </p:nvSpPr>
            <p:spPr>
              <a:xfrm>
                <a:off x="808839" y="3628027"/>
                <a:ext cx="16757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l-SI" dirty="0"/>
                  <a:t>Transportni trak</a:t>
                </a:r>
              </a:p>
            </p:txBody>
          </p:sp>
          <p:sp>
            <p:nvSpPr>
              <p:cNvPr id="30" name="PoljeZBesedilom 29">
                <a:extLst>
                  <a:ext uri="{FF2B5EF4-FFF2-40B4-BE49-F238E27FC236}">
                    <a16:creationId xmlns:a16="http://schemas.microsoft.com/office/drawing/2014/main" id="{83B362A9-83C0-42D8-A49B-E392E2BE0661}"/>
                  </a:ext>
                </a:extLst>
              </p:cNvPr>
              <p:cNvSpPr txBox="1"/>
              <p:nvPr/>
            </p:nvSpPr>
            <p:spPr>
              <a:xfrm>
                <a:off x="8148320" y="3720734"/>
                <a:ext cx="35890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l-SI" dirty="0"/>
                  <a:t>Pakirni mehanizem za zapiranje</a:t>
                </a:r>
              </a:p>
              <a:p>
                <a:r>
                  <a:rPr lang="sl-SI" dirty="0"/>
                  <a:t> obdelovanca v kartonasto embalažo</a:t>
                </a:r>
              </a:p>
            </p:txBody>
          </p:sp>
          <p:cxnSp>
            <p:nvCxnSpPr>
              <p:cNvPr id="32" name="Povezovalnik: ukrivljeno 31">
                <a:extLst>
                  <a:ext uri="{FF2B5EF4-FFF2-40B4-BE49-F238E27FC236}">
                    <a16:creationId xmlns:a16="http://schemas.microsoft.com/office/drawing/2014/main" id="{E20076B8-7577-413F-8D1D-CB967A9C98C6}"/>
                  </a:ext>
                </a:extLst>
              </p:cNvPr>
              <p:cNvCxnSpPr/>
              <p:nvPr/>
            </p:nvCxnSpPr>
            <p:spPr>
              <a:xfrm rot="10800000" flipV="1">
                <a:off x="7538720" y="4441694"/>
                <a:ext cx="1828800" cy="471408"/>
              </a:xfrm>
              <a:prstGeom prst="curvedConnector3">
                <a:avLst/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3" name="Povezovalnik: ukrivljeno 32">
                <a:extLst>
                  <a:ext uri="{FF2B5EF4-FFF2-40B4-BE49-F238E27FC236}">
                    <a16:creationId xmlns:a16="http://schemas.microsoft.com/office/drawing/2014/main" id="{7D3EE4C8-51BD-4086-B8CF-08277C48E0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1823" y="3872363"/>
                <a:ext cx="1174459" cy="945677"/>
              </a:xfrm>
              <a:prstGeom prst="curvedConnector3">
                <a:avLst/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36" name="PoljeZBesedilom 35">
                <a:extLst>
                  <a:ext uri="{FF2B5EF4-FFF2-40B4-BE49-F238E27FC236}">
                    <a16:creationId xmlns:a16="http://schemas.microsoft.com/office/drawing/2014/main" id="{8E6E50F9-1A13-45AC-B763-22CB175D7224}"/>
                  </a:ext>
                </a:extLst>
              </p:cNvPr>
              <p:cNvSpPr txBox="1"/>
              <p:nvPr/>
            </p:nvSpPr>
            <p:spPr>
              <a:xfrm>
                <a:off x="3464648" y="2647243"/>
                <a:ext cx="21974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l-SI" dirty="0"/>
                  <a:t>X-Z modul</a:t>
                </a:r>
              </a:p>
            </p:txBody>
          </p:sp>
          <p:cxnSp>
            <p:nvCxnSpPr>
              <p:cNvPr id="37" name="Povezovalnik: ukrivljeno 36">
                <a:extLst>
                  <a:ext uri="{FF2B5EF4-FFF2-40B4-BE49-F238E27FC236}">
                    <a16:creationId xmlns:a16="http://schemas.microsoft.com/office/drawing/2014/main" id="{1CAB4678-225F-451F-A7FE-FCFD0BCCD148}"/>
                  </a:ext>
                </a:extLst>
              </p:cNvPr>
              <p:cNvCxnSpPr>
                <a:cxnSpLocks/>
                <a:stCxn id="38" idx="3"/>
              </p:cNvCxnSpPr>
              <p:nvPr/>
            </p:nvCxnSpPr>
            <p:spPr>
              <a:xfrm>
                <a:off x="2594371" y="1204898"/>
                <a:ext cx="330983" cy="954297"/>
              </a:xfrm>
              <a:prstGeom prst="curvedConnector2">
                <a:avLst/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38" name="PoljeZBesedilom 37">
                <a:extLst>
                  <a:ext uri="{FF2B5EF4-FFF2-40B4-BE49-F238E27FC236}">
                    <a16:creationId xmlns:a16="http://schemas.microsoft.com/office/drawing/2014/main" id="{43D2C04C-B18E-4679-AE53-07624048BC4F}"/>
                  </a:ext>
                </a:extLst>
              </p:cNvPr>
              <p:cNvSpPr txBox="1"/>
              <p:nvPr/>
            </p:nvSpPr>
            <p:spPr>
              <a:xfrm>
                <a:off x="595169" y="1020232"/>
                <a:ext cx="1999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l-SI" dirty="0"/>
                  <a:t>Elektro pogon X-osi</a:t>
                </a:r>
              </a:p>
            </p:txBody>
          </p:sp>
          <p:sp>
            <p:nvSpPr>
              <p:cNvPr id="43" name="PoljeZBesedilom 42">
                <a:extLst>
                  <a:ext uri="{FF2B5EF4-FFF2-40B4-BE49-F238E27FC236}">
                    <a16:creationId xmlns:a16="http://schemas.microsoft.com/office/drawing/2014/main" id="{EB4865F0-97BD-4ECD-AC0A-FF795CEC18E6}"/>
                  </a:ext>
                </a:extLst>
              </p:cNvPr>
              <p:cNvSpPr txBox="1"/>
              <p:nvPr/>
            </p:nvSpPr>
            <p:spPr>
              <a:xfrm>
                <a:off x="643725" y="4441694"/>
                <a:ext cx="132269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l-SI" dirty="0"/>
                  <a:t>DC- pogon traku</a:t>
                </a:r>
              </a:p>
            </p:txBody>
          </p:sp>
          <p:sp>
            <p:nvSpPr>
              <p:cNvPr id="44" name="PoljeZBesedilom 43">
                <a:extLst>
                  <a:ext uri="{FF2B5EF4-FFF2-40B4-BE49-F238E27FC236}">
                    <a16:creationId xmlns:a16="http://schemas.microsoft.com/office/drawing/2014/main" id="{28B1992E-03FF-4FD2-9FAB-45018ED89AE5}"/>
                  </a:ext>
                </a:extLst>
              </p:cNvPr>
              <p:cNvSpPr txBox="1"/>
              <p:nvPr/>
            </p:nvSpPr>
            <p:spPr>
              <a:xfrm>
                <a:off x="8237730" y="1374997"/>
                <a:ext cx="202167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l-SI" dirty="0"/>
                  <a:t>Pnevmatska Z-os</a:t>
                </a:r>
              </a:p>
            </p:txBody>
          </p:sp>
          <p:sp>
            <p:nvSpPr>
              <p:cNvPr id="45" name="PoljeZBesedilom 44">
                <a:extLst>
                  <a:ext uri="{FF2B5EF4-FFF2-40B4-BE49-F238E27FC236}">
                    <a16:creationId xmlns:a16="http://schemas.microsoft.com/office/drawing/2014/main" id="{696D615F-A2CE-40F9-915B-B13527FEB784}"/>
                  </a:ext>
                </a:extLst>
              </p:cNvPr>
              <p:cNvSpPr txBox="1"/>
              <p:nvPr/>
            </p:nvSpPr>
            <p:spPr>
              <a:xfrm>
                <a:off x="8394781" y="2898231"/>
                <a:ext cx="202167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l-SI" dirty="0"/>
                  <a:t>Prijemalo z obdelovancem</a:t>
                </a:r>
              </a:p>
            </p:txBody>
          </p:sp>
          <p:sp>
            <p:nvSpPr>
              <p:cNvPr id="46" name="PoljeZBesedilom 45">
                <a:extLst>
                  <a:ext uri="{FF2B5EF4-FFF2-40B4-BE49-F238E27FC236}">
                    <a16:creationId xmlns:a16="http://schemas.microsoft.com/office/drawing/2014/main" id="{7B3BBA31-C449-4AD2-9A70-04E7ADFE24F5}"/>
                  </a:ext>
                </a:extLst>
              </p:cNvPr>
              <p:cNvSpPr txBox="1"/>
              <p:nvPr/>
            </p:nvSpPr>
            <p:spPr>
              <a:xfrm>
                <a:off x="5214790" y="1254721"/>
                <a:ext cx="111119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l-SI" dirty="0"/>
                  <a:t>X-os</a:t>
                </a:r>
              </a:p>
            </p:txBody>
          </p:sp>
          <p:cxnSp>
            <p:nvCxnSpPr>
              <p:cNvPr id="47" name="Povezovalnik: ukrivljeno 46">
                <a:extLst>
                  <a:ext uri="{FF2B5EF4-FFF2-40B4-BE49-F238E27FC236}">
                    <a16:creationId xmlns:a16="http://schemas.microsoft.com/office/drawing/2014/main" id="{FAD30059-4F10-438F-BEA2-2FF4C61E4AC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6431442" y="3334982"/>
                <a:ext cx="2021678" cy="756701"/>
              </a:xfrm>
              <a:prstGeom prst="curvedConnector3">
                <a:avLst>
                  <a:gd name="adj1" fmla="val 50000"/>
                </a:avLst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0" name="Povezovalnik: ukrivljeno 49">
                <a:extLst>
                  <a:ext uri="{FF2B5EF4-FFF2-40B4-BE49-F238E27FC236}">
                    <a16:creationId xmlns:a16="http://schemas.microsoft.com/office/drawing/2014/main" id="{5C3C1F98-ED58-4600-A875-0B88630E3133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 rot="10800000" flipV="1">
                <a:off x="6426201" y="1532942"/>
                <a:ext cx="1758983" cy="768472"/>
              </a:xfrm>
              <a:prstGeom prst="curvedConnector2">
                <a:avLst/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2" name="Povezovalnik: ukrivljeno 51">
                <a:extLst>
                  <a:ext uri="{FF2B5EF4-FFF2-40B4-BE49-F238E27FC236}">
                    <a16:creationId xmlns:a16="http://schemas.microsoft.com/office/drawing/2014/main" id="{7E70646E-32E2-49F5-896C-A0A186EB3703}"/>
                  </a:ext>
                </a:extLst>
              </p:cNvPr>
              <p:cNvCxnSpPr>
                <a:cxnSpLocks/>
                <a:stCxn id="46" idx="2"/>
                <a:endCxn id="8" idx="1"/>
              </p:cNvCxnSpPr>
              <p:nvPr/>
            </p:nvCxnSpPr>
            <p:spPr>
              <a:xfrm rot="5400000">
                <a:off x="5158133" y="1855801"/>
                <a:ext cx="844002" cy="380506"/>
              </a:xfrm>
              <a:prstGeom prst="curvedConnector5">
                <a:avLst>
                  <a:gd name="adj1" fmla="val 27085"/>
                  <a:gd name="adj2" fmla="val 206093"/>
                  <a:gd name="adj3" fmla="val 72915"/>
                </a:avLst>
              </a:prstGeom>
              <a:ln w="28575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57" name="Povezovalnik: ukrivljeno 56">
              <a:extLst>
                <a:ext uri="{FF2B5EF4-FFF2-40B4-BE49-F238E27FC236}">
                  <a16:creationId xmlns:a16="http://schemas.microsoft.com/office/drawing/2014/main" id="{242AADE5-32F2-450B-AD67-8BB81BB695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7376" y="4540346"/>
              <a:ext cx="997762" cy="372757"/>
            </a:xfrm>
            <a:prstGeom prst="curved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Povezovalnik: ukrivljeno 58">
              <a:extLst>
                <a:ext uri="{FF2B5EF4-FFF2-40B4-BE49-F238E27FC236}">
                  <a16:creationId xmlns:a16="http://schemas.microsoft.com/office/drawing/2014/main" id="{2AAE5204-2209-4F24-BB1F-02976D699223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495605" y="5177249"/>
              <a:ext cx="1547510" cy="805264"/>
            </a:xfrm>
            <a:prstGeom prst="curvedConnector3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1" name="PoljeZBesedilom 60">
              <a:extLst>
                <a:ext uri="{FF2B5EF4-FFF2-40B4-BE49-F238E27FC236}">
                  <a16:creationId xmlns:a16="http://schemas.microsoft.com/office/drawing/2014/main" id="{44AB7811-EB05-4589-B582-57DE51E78776}"/>
                </a:ext>
              </a:extLst>
            </p:cNvPr>
            <p:cNvSpPr txBox="1"/>
            <p:nvPr/>
          </p:nvSpPr>
          <p:spPr>
            <a:xfrm>
              <a:off x="8005352" y="5692963"/>
              <a:ext cx="16974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l-SI" dirty="0"/>
                <a:t>Obdelovanec v embalaži</a:t>
              </a:r>
            </a:p>
          </p:txBody>
        </p:sp>
        <p:sp>
          <p:nvSpPr>
            <p:cNvPr id="62" name="PoljeZBesedilom 61">
              <a:extLst>
                <a:ext uri="{FF2B5EF4-FFF2-40B4-BE49-F238E27FC236}">
                  <a16:creationId xmlns:a16="http://schemas.microsoft.com/office/drawing/2014/main" id="{8F176D79-9905-4A21-9C20-DD0481A975D2}"/>
                </a:ext>
              </a:extLst>
            </p:cNvPr>
            <p:cNvSpPr txBox="1"/>
            <p:nvPr/>
          </p:nvSpPr>
          <p:spPr>
            <a:xfrm>
              <a:off x="689717" y="2643504"/>
              <a:ext cx="16974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l-SI" dirty="0"/>
                <a:t>Obdelovanec na traku</a:t>
              </a:r>
            </a:p>
          </p:txBody>
        </p:sp>
        <p:cxnSp>
          <p:nvCxnSpPr>
            <p:cNvPr id="71" name="Povezovalnik: ukrivljeno 70">
              <a:extLst>
                <a:ext uri="{FF2B5EF4-FFF2-40B4-BE49-F238E27FC236}">
                  <a16:creationId xmlns:a16="http://schemas.microsoft.com/office/drawing/2014/main" id="{F2F764FC-96D5-4386-874F-08722D11A49C}"/>
                </a:ext>
              </a:extLst>
            </p:cNvPr>
            <p:cNvCxnSpPr>
              <a:cxnSpLocks/>
              <a:endCxn id="17" idx="0"/>
            </p:cNvCxnSpPr>
            <p:nvPr/>
          </p:nvCxnSpPr>
          <p:spPr>
            <a:xfrm>
              <a:off x="2291384" y="2997880"/>
              <a:ext cx="1327007" cy="1256529"/>
            </a:xfrm>
            <a:prstGeom prst="curvedConnector2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0" name="PoljeZBesedilom 19">
            <a:extLst>
              <a:ext uri="{FF2B5EF4-FFF2-40B4-BE49-F238E27FC236}">
                <a16:creationId xmlns:a16="http://schemas.microsoft.com/office/drawing/2014/main" id="{9223431C-92BB-9E60-F71F-115C80B3A836}"/>
              </a:ext>
            </a:extLst>
          </p:cNvPr>
          <p:cNvSpPr txBox="1"/>
          <p:nvPr/>
        </p:nvSpPr>
        <p:spPr>
          <a:xfrm>
            <a:off x="441866" y="5789421"/>
            <a:ext cx="60976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i="1" dirty="0"/>
              <a:t>Sheme </a:t>
            </a:r>
            <a:r>
              <a:rPr lang="en-US" i="1" dirty="0"/>
              <a:t>so </a:t>
            </a:r>
            <a:r>
              <a:rPr lang="en-US" i="1" dirty="0" err="1"/>
              <a:t>simbolične</a:t>
            </a:r>
            <a:r>
              <a:rPr lang="en-US" i="1" dirty="0"/>
              <a:t> in </a:t>
            </a:r>
            <a:r>
              <a:rPr lang="en-US" i="1" dirty="0" err="1"/>
              <a:t>služijo</a:t>
            </a:r>
            <a:r>
              <a:rPr lang="en-US" i="1" dirty="0"/>
              <a:t> </a:t>
            </a:r>
            <a:r>
              <a:rPr lang="en-US" i="1" dirty="0" err="1"/>
              <a:t>zgolj</a:t>
            </a:r>
            <a:r>
              <a:rPr lang="en-US" i="1" dirty="0"/>
              <a:t> </a:t>
            </a:r>
            <a:r>
              <a:rPr lang="en-US" i="1" dirty="0" err="1"/>
              <a:t>kot</a:t>
            </a:r>
            <a:r>
              <a:rPr lang="en-US" i="1" dirty="0"/>
              <a:t> </a:t>
            </a:r>
            <a:r>
              <a:rPr lang="en-US" i="1" dirty="0" err="1"/>
              <a:t>orientacija</a:t>
            </a:r>
            <a:r>
              <a:rPr lang="en-US" i="1" dirty="0"/>
              <a:t> za </a:t>
            </a:r>
            <a:r>
              <a:rPr lang="en-US" i="1" dirty="0" err="1"/>
              <a:t>razumevanje</a:t>
            </a:r>
            <a:r>
              <a:rPr lang="en-US" i="1" dirty="0"/>
              <a:t> </a:t>
            </a:r>
            <a:r>
              <a:rPr lang="en-US" i="1" dirty="0" err="1"/>
              <a:t>zasnove</a:t>
            </a:r>
            <a:r>
              <a:rPr lang="en-US" i="1" dirty="0"/>
              <a:t> </a:t>
            </a:r>
            <a:r>
              <a:rPr lang="en-US" i="1" dirty="0" err="1"/>
              <a:t>sistema</a:t>
            </a:r>
            <a:r>
              <a:rPr lang="en-US" i="1" dirty="0"/>
              <a:t>. </a:t>
            </a:r>
            <a:r>
              <a:rPr lang="en-US" i="1" dirty="0" err="1"/>
              <a:t>Končna</a:t>
            </a:r>
            <a:r>
              <a:rPr lang="en-US" i="1" dirty="0"/>
              <a:t> </a:t>
            </a:r>
            <a:r>
              <a:rPr lang="en-US" i="1" dirty="0" err="1"/>
              <a:t>izvedba</a:t>
            </a:r>
            <a:r>
              <a:rPr lang="en-US" i="1" dirty="0"/>
              <a:t> se </a:t>
            </a:r>
            <a:r>
              <a:rPr lang="en-US" i="1" dirty="0" err="1"/>
              <a:t>lahko</a:t>
            </a:r>
            <a:r>
              <a:rPr lang="en-US" i="1" dirty="0"/>
              <a:t> </a:t>
            </a:r>
            <a:r>
              <a:rPr lang="en-US" i="1" dirty="0" err="1"/>
              <a:t>razlikuje</a:t>
            </a:r>
            <a:r>
              <a:rPr lang="en-US" i="1" dirty="0"/>
              <a:t> glede </a:t>
            </a:r>
            <a:r>
              <a:rPr lang="en-US" i="1" dirty="0" err="1"/>
              <a:t>na</a:t>
            </a:r>
            <a:r>
              <a:rPr lang="en-US" i="1" dirty="0"/>
              <a:t> </a:t>
            </a:r>
            <a:r>
              <a:rPr lang="en-US" i="1" dirty="0" err="1"/>
              <a:t>tehnične</a:t>
            </a:r>
            <a:r>
              <a:rPr lang="en-US" i="1" dirty="0"/>
              <a:t> </a:t>
            </a:r>
            <a:r>
              <a:rPr lang="en-US" i="1" dirty="0" err="1"/>
              <a:t>rešitve</a:t>
            </a:r>
            <a:r>
              <a:rPr lang="en-US" i="1" dirty="0"/>
              <a:t> </a:t>
            </a:r>
            <a:r>
              <a:rPr lang="en-US" i="1" dirty="0" err="1"/>
              <a:t>ponudnika</a:t>
            </a:r>
            <a:r>
              <a:rPr lang="sl-SI" i="1" dirty="0"/>
              <a:t>.</a:t>
            </a:r>
            <a:endParaRPr lang="sl-SI" dirty="0"/>
          </a:p>
        </p:txBody>
      </p:sp>
      <p:sp>
        <p:nvSpPr>
          <p:cNvPr id="21" name="Označba mesta številke diapozitiva 20">
            <a:extLst>
              <a:ext uri="{FF2B5EF4-FFF2-40B4-BE49-F238E27FC236}">
                <a16:creationId xmlns:a16="http://schemas.microsoft.com/office/drawing/2014/main" id="{AFBF3290-E4D7-E0FD-6E5B-8EA1667C4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3</a:t>
            </a:fld>
            <a:endParaRPr lang="sl-SI"/>
          </a:p>
        </p:txBody>
      </p:sp>
      <p:pic>
        <p:nvPicPr>
          <p:cNvPr id="29" name="Slika 28">
            <a:extLst>
              <a:ext uri="{FF2B5EF4-FFF2-40B4-BE49-F238E27FC236}">
                <a16:creationId xmlns:a16="http://schemas.microsoft.com/office/drawing/2014/main" id="{76D5E96E-7D2E-0386-546B-CB7C279B0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325201"/>
            <a:ext cx="4831499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39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AAE5AD9-1083-4022-AF22-471A89F0E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29" y="2968965"/>
            <a:ext cx="4069217" cy="372574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AB4EC9A-0F69-4DF9-9CDE-AA201DFD9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052" y="0"/>
            <a:ext cx="3089910" cy="308991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D9A8CD3-2E65-4C1B-A9A5-161D82DBA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459" y="163286"/>
            <a:ext cx="5935511" cy="2979214"/>
          </a:xfrm>
          <a:prstGeom prst="rect">
            <a:avLst/>
          </a:prstGeom>
        </p:spPr>
      </p:pic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C7E19D2C-A537-4232-8A61-68795F6E25F8}"/>
              </a:ext>
            </a:extLst>
          </p:cNvPr>
          <p:cNvSpPr txBox="1"/>
          <p:nvPr/>
        </p:nvSpPr>
        <p:spPr>
          <a:xfrm>
            <a:off x="2669763" y="2898158"/>
            <a:ext cx="5661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200" dirty="0"/>
              <a:t>NARIS</a:t>
            </a:r>
          </a:p>
        </p:txBody>
      </p: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9DEB424E-BC7A-458F-B91C-CD0AD65F6FA0}"/>
              </a:ext>
            </a:extLst>
          </p:cNvPr>
          <p:cNvSpPr txBox="1"/>
          <p:nvPr/>
        </p:nvSpPr>
        <p:spPr>
          <a:xfrm>
            <a:off x="6992983" y="2898158"/>
            <a:ext cx="15299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400" dirty="0"/>
              <a:t>STRANSKI POGLED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825531F-FAAE-F8EE-E9C7-20B154029D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325201"/>
            <a:ext cx="4831499" cy="396274"/>
          </a:xfrm>
          <a:prstGeom prst="rect">
            <a:avLst/>
          </a:prstGeom>
        </p:spPr>
      </p:pic>
      <p:sp>
        <p:nvSpPr>
          <p:cNvPr id="4" name="PoljeZBesedilom 3">
            <a:extLst>
              <a:ext uri="{FF2B5EF4-FFF2-40B4-BE49-F238E27FC236}">
                <a16:creationId xmlns:a16="http://schemas.microsoft.com/office/drawing/2014/main" id="{7068C5E0-09A4-E675-0A69-B22C326AD323}"/>
              </a:ext>
            </a:extLst>
          </p:cNvPr>
          <p:cNvSpPr txBox="1"/>
          <p:nvPr/>
        </p:nvSpPr>
        <p:spPr>
          <a:xfrm>
            <a:off x="5921237" y="5017477"/>
            <a:ext cx="60976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i="1" dirty="0"/>
              <a:t>Sheme </a:t>
            </a:r>
            <a:r>
              <a:rPr lang="en-US" i="1" dirty="0"/>
              <a:t>so </a:t>
            </a:r>
            <a:r>
              <a:rPr lang="en-US" i="1" dirty="0" err="1"/>
              <a:t>simbolične</a:t>
            </a:r>
            <a:r>
              <a:rPr lang="en-US" i="1" dirty="0"/>
              <a:t> in </a:t>
            </a:r>
            <a:r>
              <a:rPr lang="en-US" i="1" dirty="0" err="1"/>
              <a:t>služijo</a:t>
            </a:r>
            <a:r>
              <a:rPr lang="en-US" i="1" dirty="0"/>
              <a:t> </a:t>
            </a:r>
            <a:r>
              <a:rPr lang="en-US" i="1" dirty="0" err="1"/>
              <a:t>zgolj</a:t>
            </a:r>
            <a:r>
              <a:rPr lang="en-US" i="1" dirty="0"/>
              <a:t> </a:t>
            </a:r>
            <a:r>
              <a:rPr lang="en-US" i="1" dirty="0" err="1"/>
              <a:t>kot</a:t>
            </a:r>
            <a:r>
              <a:rPr lang="en-US" i="1" dirty="0"/>
              <a:t> </a:t>
            </a:r>
            <a:r>
              <a:rPr lang="en-US" i="1" dirty="0" err="1"/>
              <a:t>orientacija</a:t>
            </a:r>
            <a:r>
              <a:rPr lang="en-US" i="1" dirty="0"/>
              <a:t> za </a:t>
            </a:r>
            <a:r>
              <a:rPr lang="en-US" i="1" dirty="0" err="1"/>
              <a:t>razumevanje</a:t>
            </a:r>
            <a:r>
              <a:rPr lang="en-US" i="1" dirty="0"/>
              <a:t> </a:t>
            </a:r>
            <a:r>
              <a:rPr lang="en-US" i="1" dirty="0" err="1"/>
              <a:t>zasnove</a:t>
            </a:r>
            <a:r>
              <a:rPr lang="en-US" i="1" dirty="0"/>
              <a:t> </a:t>
            </a:r>
            <a:r>
              <a:rPr lang="en-US" i="1" dirty="0" err="1"/>
              <a:t>sistema</a:t>
            </a:r>
            <a:r>
              <a:rPr lang="en-US" i="1" dirty="0"/>
              <a:t>. </a:t>
            </a:r>
            <a:r>
              <a:rPr lang="en-US" i="1" dirty="0" err="1"/>
              <a:t>Končna</a:t>
            </a:r>
            <a:r>
              <a:rPr lang="en-US" i="1" dirty="0"/>
              <a:t> </a:t>
            </a:r>
            <a:r>
              <a:rPr lang="en-US" i="1" dirty="0" err="1"/>
              <a:t>izvedba</a:t>
            </a:r>
            <a:r>
              <a:rPr lang="en-US" i="1" dirty="0"/>
              <a:t> se </a:t>
            </a:r>
            <a:r>
              <a:rPr lang="en-US" i="1" dirty="0" err="1"/>
              <a:t>lahko</a:t>
            </a:r>
            <a:r>
              <a:rPr lang="en-US" i="1" dirty="0"/>
              <a:t> </a:t>
            </a:r>
            <a:r>
              <a:rPr lang="en-US" i="1" dirty="0" err="1"/>
              <a:t>razlikuje</a:t>
            </a:r>
            <a:r>
              <a:rPr lang="en-US" i="1" dirty="0"/>
              <a:t> glede </a:t>
            </a:r>
            <a:r>
              <a:rPr lang="en-US" i="1" dirty="0" err="1"/>
              <a:t>na</a:t>
            </a:r>
            <a:r>
              <a:rPr lang="en-US" i="1" dirty="0"/>
              <a:t> </a:t>
            </a:r>
            <a:r>
              <a:rPr lang="en-US" i="1" dirty="0" err="1"/>
              <a:t>tehnične</a:t>
            </a:r>
            <a:r>
              <a:rPr lang="en-US" i="1" dirty="0"/>
              <a:t> </a:t>
            </a:r>
            <a:r>
              <a:rPr lang="en-US" i="1" dirty="0" err="1"/>
              <a:t>rešitve</a:t>
            </a:r>
            <a:r>
              <a:rPr lang="en-US" i="1" dirty="0"/>
              <a:t> </a:t>
            </a:r>
            <a:r>
              <a:rPr lang="en-US" i="1" dirty="0" err="1"/>
              <a:t>ponudnika</a:t>
            </a:r>
            <a:r>
              <a:rPr lang="sl-SI" i="1" dirty="0"/>
              <a:t>.</a:t>
            </a:r>
            <a:endParaRPr lang="sl-SI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2847BCEB-4614-FBB4-AB53-67D9505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51817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F98F956-A8F7-4710-92CE-6638C41E3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703" y="639332"/>
            <a:ext cx="9170126" cy="5816871"/>
          </a:xfrm>
          <a:prstGeom prst="rect">
            <a:avLst/>
          </a:prstGeom>
        </p:spPr>
      </p:pic>
      <p:sp>
        <p:nvSpPr>
          <p:cNvPr id="4" name="PoljeZBesedilom 3">
            <a:extLst>
              <a:ext uri="{FF2B5EF4-FFF2-40B4-BE49-F238E27FC236}">
                <a16:creationId xmlns:a16="http://schemas.microsoft.com/office/drawing/2014/main" id="{C2464E7C-9820-0735-9A30-FBF1FBD1C0FC}"/>
              </a:ext>
            </a:extLst>
          </p:cNvPr>
          <p:cNvSpPr txBox="1"/>
          <p:nvPr/>
        </p:nvSpPr>
        <p:spPr>
          <a:xfrm>
            <a:off x="6517584" y="5136599"/>
            <a:ext cx="60976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i="1" dirty="0"/>
              <a:t>Sheme </a:t>
            </a:r>
            <a:r>
              <a:rPr lang="en-US" i="1" dirty="0"/>
              <a:t>so </a:t>
            </a:r>
            <a:r>
              <a:rPr lang="en-US" i="1" dirty="0" err="1"/>
              <a:t>simbolične</a:t>
            </a:r>
            <a:r>
              <a:rPr lang="en-US" i="1" dirty="0"/>
              <a:t> in </a:t>
            </a:r>
            <a:r>
              <a:rPr lang="en-US" i="1" dirty="0" err="1"/>
              <a:t>služijo</a:t>
            </a:r>
            <a:r>
              <a:rPr lang="en-US" i="1" dirty="0"/>
              <a:t> </a:t>
            </a:r>
            <a:r>
              <a:rPr lang="en-US" i="1" dirty="0" err="1"/>
              <a:t>zgolj</a:t>
            </a:r>
            <a:r>
              <a:rPr lang="en-US" i="1" dirty="0"/>
              <a:t> </a:t>
            </a:r>
            <a:r>
              <a:rPr lang="en-US" i="1" dirty="0" err="1"/>
              <a:t>kot</a:t>
            </a:r>
            <a:r>
              <a:rPr lang="en-US" i="1" dirty="0"/>
              <a:t> </a:t>
            </a:r>
            <a:r>
              <a:rPr lang="en-US" i="1" dirty="0" err="1"/>
              <a:t>orientacija</a:t>
            </a:r>
            <a:r>
              <a:rPr lang="en-US" i="1" dirty="0"/>
              <a:t> za </a:t>
            </a:r>
            <a:r>
              <a:rPr lang="en-US" i="1" dirty="0" err="1"/>
              <a:t>razumevanje</a:t>
            </a:r>
            <a:r>
              <a:rPr lang="en-US" i="1" dirty="0"/>
              <a:t> </a:t>
            </a:r>
            <a:r>
              <a:rPr lang="en-US" i="1" dirty="0" err="1"/>
              <a:t>zasnove</a:t>
            </a:r>
            <a:r>
              <a:rPr lang="en-US" i="1" dirty="0"/>
              <a:t> </a:t>
            </a:r>
            <a:r>
              <a:rPr lang="en-US" i="1" dirty="0" err="1"/>
              <a:t>sistema</a:t>
            </a:r>
            <a:r>
              <a:rPr lang="en-US" i="1" dirty="0"/>
              <a:t>. </a:t>
            </a:r>
            <a:r>
              <a:rPr lang="en-US" i="1" dirty="0" err="1"/>
              <a:t>Končna</a:t>
            </a:r>
            <a:r>
              <a:rPr lang="en-US" i="1" dirty="0"/>
              <a:t> </a:t>
            </a:r>
            <a:r>
              <a:rPr lang="en-US" i="1" dirty="0" err="1"/>
              <a:t>izvedba</a:t>
            </a:r>
            <a:r>
              <a:rPr lang="en-US" i="1" dirty="0"/>
              <a:t> se </a:t>
            </a:r>
            <a:r>
              <a:rPr lang="en-US" i="1" dirty="0" err="1"/>
              <a:t>lahko</a:t>
            </a:r>
            <a:r>
              <a:rPr lang="en-US" i="1" dirty="0"/>
              <a:t> </a:t>
            </a:r>
            <a:r>
              <a:rPr lang="en-US" i="1" dirty="0" err="1"/>
              <a:t>razlikuje</a:t>
            </a:r>
            <a:r>
              <a:rPr lang="en-US" i="1" dirty="0"/>
              <a:t> glede </a:t>
            </a:r>
            <a:r>
              <a:rPr lang="en-US" i="1" dirty="0" err="1"/>
              <a:t>na</a:t>
            </a:r>
            <a:r>
              <a:rPr lang="en-US" i="1" dirty="0"/>
              <a:t> </a:t>
            </a:r>
            <a:r>
              <a:rPr lang="en-US" i="1" dirty="0" err="1"/>
              <a:t>tehnične</a:t>
            </a:r>
            <a:r>
              <a:rPr lang="en-US" i="1" dirty="0"/>
              <a:t> </a:t>
            </a:r>
            <a:r>
              <a:rPr lang="en-US" i="1" dirty="0" err="1"/>
              <a:t>rešitve</a:t>
            </a:r>
            <a:r>
              <a:rPr lang="en-US" i="1" dirty="0"/>
              <a:t> </a:t>
            </a:r>
            <a:r>
              <a:rPr lang="en-US" i="1" dirty="0" err="1"/>
              <a:t>ponudnika</a:t>
            </a:r>
            <a:r>
              <a:rPr lang="sl-SI" i="1" dirty="0"/>
              <a:t>.</a:t>
            </a:r>
            <a:endParaRPr lang="sl-SI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27A874ED-60EF-DBE1-710A-2E338DB8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7E984-5893-4D2D-BB81-BE3FF8DBA9C6}" type="slidenum">
              <a:rPr lang="sl-SI" smtClean="0"/>
              <a:t>5</a:t>
            </a:fld>
            <a:endParaRPr lang="sl-SI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0B771C3-A4B2-D62F-C064-32719CAAF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325201"/>
            <a:ext cx="4831499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44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isarn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Širokozaslonsko</PresentationFormat>
  <Paragraphs>41</Paragraphs>
  <Slides>5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Officeova tema</vt:lpstr>
      <vt:lpstr>Groba tehnološka shema  – pakirna postaja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2025-10-28T06:57:57Z</dcterms:created>
  <dcterms:modified xsi:type="dcterms:W3CDTF">2025-10-28T07:03:42Z</dcterms:modified>
</cp:coreProperties>
</file>